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04" r:id="rId1"/>
  </p:sldMasterIdLst>
  <p:notesMasterIdLst>
    <p:notesMasterId r:id="rId27"/>
  </p:notesMasterIdLst>
  <p:sldIdLst>
    <p:sldId id="256" r:id="rId2"/>
    <p:sldId id="320" r:id="rId3"/>
    <p:sldId id="338" r:id="rId4"/>
    <p:sldId id="322" r:id="rId5"/>
    <p:sldId id="323" r:id="rId6"/>
    <p:sldId id="324" r:id="rId7"/>
    <p:sldId id="325" r:id="rId8"/>
    <p:sldId id="326" r:id="rId9"/>
    <p:sldId id="327" r:id="rId10"/>
    <p:sldId id="329" r:id="rId11"/>
    <p:sldId id="328" r:id="rId12"/>
    <p:sldId id="330" r:id="rId13"/>
    <p:sldId id="344" r:id="rId14"/>
    <p:sldId id="331" r:id="rId15"/>
    <p:sldId id="343" r:id="rId16"/>
    <p:sldId id="333" r:id="rId17"/>
    <p:sldId id="332" r:id="rId18"/>
    <p:sldId id="334" r:id="rId19"/>
    <p:sldId id="335" r:id="rId20"/>
    <p:sldId id="336" r:id="rId21"/>
    <p:sldId id="341" r:id="rId22"/>
    <p:sldId id="337" r:id="rId23"/>
    <p:sldId id="339" r:id="rId24"/>
    <p:sldId id="340" r:id="rId25"/>
    <p:sldId id="305" r:id="rId2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47C36"/>
    <a:srgbClr val="8DC641"/>
    <a:srgbClr val="429B45"/>
    <a:srgbClr val="349A46"/>
    <a:srgbClr val="076A89"/>
    <a:srgbClr val="01B2F9"/>
    <a:srgbClr val="0189C0"/>
    <a:srgbClr val="079B45"/>
    <a:srgbClr val="F15E41"/>
    <a:srgbClr val="F5887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84E427A-3D55-4303-BF80-6455036E1DE7}" styleName="Estilo com Tema 1 - Ênfase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C2FFA5D-87B4-456A-9821-1D502468CF0F}" styleName="Estilo com Tema 1 - Ênfase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Estilo Médio 2 - Ênfas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778" autoAdjust="0"/>
    <p:restoredTop sz="94660"/>
  </p:normalViewPr>
  <p:slideViewPr>
    <p:cSldViewPr snapToGrid="0">
      <p:cViewPr varScale="1">
        <p:scale>
          <a:sx n="68" d="100"/>
          <a:sy n="68" d="100"/>
        </p:scale>
        <p:origin x="702" y="3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238E4C5-4D62-4895-BF2A-F6285B0BECB7}" type="datetimeFigureOut">
              <a:rPr lang="pt-BR" smtClean="0"/>
              <a:t>23/07/2019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318294-28A5-4B44-A596-9AB8182149B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209507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318294-28A5-4B44-A596-9AB8182149B0}" type="slidenum">
              <a:rPr lang="pt-BR" smtClean="0"/>
              <a:t>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923419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318294-28A5-4B44-A596-9AB8182149B0}" type="slidenum">
              <a:rPr lang="pt-BR" smtClean="0"/>
              <a:t>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045207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318294-28A5-4B44-A596-9AB8182149B0}" type="slidenum">
              <a:rPr lang="pt-BR" smtClean="0"/>
              <a:t>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623245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318294-28A5-4B44-A596-9AB8182149B0}" type="slidenum">
              <a:rPr lang="pt-BR" smtClean="0"/>
              <a:t>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405798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318294-28A5-4B44-A596-9AB8182149B0}" type="slidenum">
              <a:rPr lang="pt-BR" smtClean="0"/>
              <a:t>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333281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318294-28A5-4B44-A596-9AB8182149B0}" type="slidenum">
              <a:rPr lang="pt-BR" smtClean="0"/>
              <a:t>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76123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318294-28A5-4B44-A596-9AB8182149B0}" type="slidenum">
              <a:rPr lang="pt-BR" smtClean="0"/>
              <a:t>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022879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318294-28A5-4B44-A596-9AB8182149B0}" type="slidenum">
              <a:rPr lang="pt-BR" smtClean="0"/>
              <a:t>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409401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318294-28A5-4B44-A596-9AB8182149B0}" type="slidenum">
              <a:rPr lang="pt-BR" smtClean="0"/>
              <a:t>10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1896251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318294-28A5-4B44-A596-9AB8182149B0}" type="slidenum">
              <a:rPr lang="pt-BR" smtClean="0"/>
              <a:t>11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7174349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318294-28A5-4B44-A596-9AB8182149B0}" type="slidenum">
              <a:rPr lang="pt-BR" smtClean="0"/>
              <a:t>12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8323990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318294-28A5-4B44-A596-9AB8182149B0}" type="slidenum">
              <a:rPr lang="pt-BR" smtClean="0"/>
              <a:t>13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792619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318294-28A5-4B44-A596-9AB8182149B0}" type="slidenum">
              <a:rPr lang="pt-BR" smtClean="0"/>
              <a:t>14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0689896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318294-28A5-4B44-A596-9AB8182149B0}" type="slidenum">
              <a:rPr lang="pt-BR" smtClean="0"/>
              <a:t>15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1521842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318294-28A5-4B44-A596-9AB8182149B0}" type="slidenum">
              <a:rPr lang="pt-BR" smtClean="0"/>
              <a:t>16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8093011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318294-28A5-4B44-A596-9AB8182149B0}" type="slidenum">
              <a:rPr lang="pt-BR" smtClean="0"/>
              <a:t>17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7985885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318294-28A5-4B44-A596-9AB8182149B0}" type="slidenum">
              <a:rPr lang="pt-BR" smtClean="0"/>
              <a:t>18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7369692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318294-28A5-4B44-A596-9AB8182149B0}" type="slidenum">
              <a:rPr lang="pt-BR" smtClean="0"/>
              <a:t>19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3752477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318294-28A5-4B44-A596-9AB8182149B0}" type="slidenum">
              <a:rPr lang="pt-BR" smtClean="0"/>
              <a:t>20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6033261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318294-28A5-4B44-A596-9AB8182149B0}" type="slidenum">
              <a:rPr lang="pt-BR" smtClean="0"/>
              <a:t>21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1662271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318294-28A5-4B44-A596-9AB8182149B0}" type="slidenum">
              <a:rPr lang="pt-BR" smtClean="0"/>
              <a:t>22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642502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318294-28A5-4B44-A596-9AB8182149B0}" type="slidenum">
              <a:rPr lang="pt-BR" smtClean="0"/>
              <a:t>23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8242481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318294-28A5-4B44-A596-9AB8182149B0}" type="slidenum">
              <a:rPr lang="pt-BR" smtClean="0"/>
              <a:t>24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7152824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318294-28A5-4B44-A596-9AB8182149B0}" type="slidenum">
              <a:rPr lang="pt-BR" smtClean="0"/>
              <a:t>25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313955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AE35E-26F5-4784-ACB4-EA1F9C5DA0AC}" type="datetime1">
              <a:rPr lang="en-US" smtClean="0"/>
              <a:t>7/23/2019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Instituto Federal Sul-rio-grandense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39911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1B5BD-F109-4537-A94C-B132C374CDD8}" type="datetime1">
              <a:rPr lang="en-US" smtClean="0"/>
              <a:t>7/23/2019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Instituto Federal Sul-rio-grandense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18349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CB886-FD19-477B-B6A1-FFD069ED5CD8}" type="datetime1">
              <a:rPr lang="en-US" smtClean="0"/>
              <a:t>7/23/2019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Instituto Federal Sul-rio-grandense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24883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8F694-882F-43AB-82E6-E1C687BE3C15}" type="datetime1">
              <a:rPr lang="en-US" smtClean="0"/>
              <a:t>7/23/2019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Instituto Federal Sul-rio-grandense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44869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DCF77-050D-43CC-861F-8A25F16E0547}" type="datetime1">
              <a:rPr lang="en-US" smtClean="0"/>
              <a:t>7/23/2019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Instituto Federal Sul-rio-grandense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66747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8A5E4-80B5-4000-A8B8-F95AA5BE7AA1}" type="datetime1">
              <a:rPr lang="en-US" smtClean="0"/>
              <a:t>7/23/2019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Instituto Federal Sul-rio-grandense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21641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13AA2-3988-4A16-B59A-13EED14A0A00}" type="datetime1">
              <a:rPr lang="en-US" smtClean="0"/>
              <a:t>7/23/2019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Instituto Federal Sul-rio-grandense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42326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DA241-C0F1-4275-98A8-B1B37BCA6ED1}" type="datetime1">
              <a:rPr lang="en-US" smtClean="0"/>
              <a:t>7/23/2019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Instituto Federal Sul-rio-grandense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33744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A2700-0837-4394-8E91-0E4E961AB72E}" type="datetime1">
              <a:rPr lang="en-US" smtClean="0"/>
              <a:t>7/23/2019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Instituto Federal Sul-rio-grandense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09696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B43392-3819-4C58-BA88-F7A08AF25EAD}" type="datetime1">
              <a:rPr lang="en-US" smtClean="0"/>
              <a:t>7/23/2019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Instituto Federal Sul-rio-grandense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65658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ACFA8-280D-4F36-80CF-EC94F2807989}" type="datetime1">
              <a:rPr lang="en-US" smtClean="0"/>
              <a:t>7/23/2019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Instituto Federal Sul-rio-grandense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10099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7B2173-6489-4A57-ABD7-F8EB3CE86049}" type="datetime1">
              <a:rPr lang="en-US" smtClean="0"/>
              <a:t>7/23/2019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pt-BR"/>
              <a:t>Instituto Federal Sul-rio-grandense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912549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6" r:id="rId2"/>
    <p:sldLayoutId id="2147483707" r:id="rId3"/>
    <p:sldLayoutId id="2147483708" r:id="rId4"/>
    <p:sldLayoutId id="2147483709" r:id="rId5"/>
    <p:sldLayoutId id="2147483710" r:id="rId6"/>
    <p:sldLayoutId id="2147483711" r:id="rId7"/>
    <p:sldLayoutId id="2147483712" r:id="rId8"/>
    <p:sldLayoutId id="2147483713" r:id="rId9"/>
    <p:sldLayoutId id="2147483714" r:id="rId10"/>
    <p:sldLayoutId id="2147483715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0" y="-41944"/>
            <a:ext cx="12192000" cy="6933500"/>
          </a:xfrm>
          <a:prstGeom prst="rect">
            <a:avLst/>
          </a:prstGeom>
          <a:solidFill>
            <a:srgbClr val="347C36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347C36"/>
              </a:solidFill>
            </a:endParaRPr>
          </a:p>
        </p:txBody>
      </p:sp>
      <p:sp>
        <p:nvSpPr>
          <p:cNvPr id="18" name="Retângulo 17"/>
          <p:cNvSpPr/>
          <p:nvPr/>
        </p:nvSpPr>
        <p:spPr>
          <a:xfrm>
            <a:off x="796155" y="2776510"/>
            <a:ext cx="7513524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br>
              <a:rPr lang="pt-BR" altLang="pt-BR" dirty="0">
                <a:latin typeface="Trebuchet MS" panose="020B0603020202020204" pitchFamily="34" charset="0"/>
              </a:rPr>
            </a:br>
            <a:r>
              <a:rPr lang="pt-BR" altLang="pt-BR" sz="4000" b="1" dirty="0">
                <a:solidFill>
                  <a:schemeClr val="accent6">
                    <a:lumMod val="50000"/>
                  </a:schemeClr>
                </a:solidFill>
                <a:latin typeface="Trebuchet MS" panose="020B0603020202020204" pitchFamily="34" charset="0"/>
              </a:rPr>
              <a:t>ENTENDENDO OS CORTES</a:t>
            </a:r>
          </a:p>
          <a:p>
            <a:r>
              <a:rPr lang="pt-BR" altLang="pt-BR" sz="4000" b="1" dirty="0">
                <a:solidFill>
                  <a:schemeClr val="accent6">
                    <a:lumMod val="50000"/>
                  </a:schemeClr>
                </a:solidFill>
                <a:latin typeface="Trebuchet MS" panose="020B0603020202020204" pitchFamily="34" charset="0"/>
              </a:rPr>
              <a:t>ORÇAMENTÁRIOS</a:t>
            </a:r>
          </a:p>
          <a:p>
            <a:r>
              <a:rPr lang="pt-BR" altLang="pt-BR" sz="4000" dirty="0">
                <a:solidFill>
                  <a:srgbClr val="347C36"/>
                </a:solidFill>
                <a:latin typeface="Trebuchet MS" panose="020B0603020202020204" pitchFamily="34" charset="0"/>
              </a:rPr>
              <a:t>Subtítulo da apresentação</a:t>
            </a:r>
            <a:endParaRPr lang="pt-BR" sz="4000" dirty="0"/>
          </a:p>
        </p:txBody>
      </p:sp>
      <p:pic>
        <p:nvPicPr>
          <p:cNvPr id="11" name="Imagem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24516">
            <a:off x="10227396" y="-859348"/>
            <a:ext cx="5336721" cy="7196486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073" y="851483"/>
            <a:ext cx="1806057" cy="604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58675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</a:t>
            </a:fld>
            <a:endParaRPr lang="en-US" dirty="0"/>
          </a:p>
        </p:txBody>
      </p:sp>
      <p:pic>
        <p:nvPicPr>
          <p:cNvPr id="16" name="Imagem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0201" y="5503818"/>
            <a:ext cx="732032" cy="1362888"/>
          </a:xfrm>
          <a:prstGeom prst="rect">
            <a:avLst/>
          </a:prstGeom>
        </p:spPr>
      </p:pic>
      <p:sp>
        <p:nvSpPr>
          <p:cNvPr id="9" name="Retângulo 8"/>
          <p:cNvSpPr/>
          <p:nvPr/>
        </p:nvSpPr>
        <p:spPr>
          <a:xfrm>
            <a:off x="1806670" y="2346571"/>
            <a:ext cx="7815502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altLang="pt-BR" sz="3200" b="1" dirty="0">
                <a:solidFill>
                  <a:schemeClr val="accent6">
                    <a:lumMod val="50000"/>
                  </a:schemeClr>
                </a:solidFill>
                <a:latin typeface="Trebuchet MS" panose="020B0603020202020204" pitchFamily="34" charset="0"/>
              </a:rPr>
              <a:t>Objetivos:</a:t>
            </a:r>
          </a:p>
          <a:p>
            <a:endParaRPr lang="pt-BR" sz="3200" b="1" dirty="0">
              <a:solidFill>
                <a:schemeClr val="accent6">
                  <a:lumMod val="50000"/>
                </a:schemeClr>
              </a:solidFill>
              <a:latin typeface="Trebuchet MS" panose="020B0603020202020204" pitchFamily="34" charset="0"/>
            </a:endParaRPr>
          </a:p>
          <a:p>
            <a:pPr marL="457200" indent="-457200">
              <a:buFontTx/>
              <a:buChar char="-"/>
            </a:pPr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latin typeface="Trebuchet MS" panose="020B0603020202020204" pitchFamily="34" charset="0"/>
              </a:rPr>
              <a:t>Cenário Orçamentário</a:t>
            </a:r>
          </a:p>
          <a:p>
            <a:pPr marL="457200" indent="-457200">
              <a:buFontTx/>
              <a:buChar char="-"/>
            </a:pPr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latin typeface="Trebuchet MS" panose="020B0603020202020204" pitchFamily="34" charset="0"/>
              </a:rPr>
              <a:t>Ações Realizadas</a:t>
            </a:r>
          </a:p>
          <a:p>
            <a:pPr marL="457200" indent="-457200">
              <a:buFontTx/>
              <a:buChar char="-"/>
            </a:pPr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latin typeface="Trebuchet MS" panose="020B0603020202020204" pitchFamily="34" charset="0"/>
              </a:rPr>
              <a:t>Ações Previstas</a:t>
            </a:r>
          </a:p>
          <a:p>
            <a:pPr marL="457200" indent="-457200">
              <a:buFontTx/>
              <a:buChar char="-"/>
            </a:pPr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latin typeface="Trebuchet MS" panose="020B0603020202020204" pitchFamily="34" charset="0"/>
              </a:rPr>
              <a:t>Dados </a:t>
            </a:r>
            <a:r>
              <a:rPr lang="pt-BR" sz="3200" b="1" dirty="0" err="1">
                <a:solidFill>
                  <a:schemeClr val="accent6">
                    <a:lumMod val="50000"/>
                  </a:schemeClr>
                </a:solidFill>
                <a:latin typeface="Trebuchet MS" panose="020B0603020202020204" pitchFamily="34" charset="0"/>
              </a:rPr>
              <a:t>IFSul</a:t>
            </a:r>
            <a:endParaRPr lang="pt-BR" sz="3200" b="1" dirty="0">
              <a:solidFill>
                <a:schemeClr val="accent6">
                  <a:lumMod val="50000"/>
                </a:schemeClr>
              </a:solidFill>
              <a:latin typeface="Trebuchet MS" panose="020B0603020202020204" pitchFamily="34" charset="0"/>
            </a:endParaRPr>
          </a:p>
          <a:p>
            <a:pPr marL="457200" indent="-457200">
              <a:buFontTx/>
              <a:buChar char="-"/>
            </a:pPr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latin typeface="Trebuchet MS" panose="020B0603020202020204" pitchFamily="34" charset="0"/>
              </a:rPr>
              <a:t>Perspectivas</a:t>
            </a:r>
          </a:p>
          <a:p>
            <a:pPr marL="457200" indent="-457200">
              <a:buFontTx/>
              <a:buChar char="-"/>
            </a:pPr>
            <a:endParaRPr lang="pt-BR" sz="3200" b="1" dirty="0">
              <a:solidFill>
                <a:srgbClr val="8DC641"/>
              </a:solidFill>
              <a:latin typeface="Trebuchet MS" panose="020B0603020202020204" pitchFamily="34" charset="0"/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0" y="1"/>
            <a:ext cx="12192000" cy="1635852"/>
          </a:xfrm>
          <a:prstGeom prst="rect">
            <a:avLst/>
          </a:prstGeom>
          <a:solidFill>
            <a:srgbClr val="347C36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347C36"/>
              </a:solidFill>
            </a:endParaRPr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24516">
            <a:off x="9760269" y="-383629"/>
            <a:ext cx="2787461" cy="3758848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073" y="515923"/>
            <a:ext cx="1806057" cy="604007"/>
          </a:xfrm>
          <a:prstGeom prst="rect">
            <a:avLst/>
          </a:prstGeom>
        </p:spPr>
      </p:pic>
      <p:sp>
        <p:nvSpPr>
          <p:cNvPr id="17" name="Espaço Reservado para Rodapé 3"/>
          <p:cNvSpPr txBox="1">
            <a:spLocks/>
          </p:cNvSpPr>
          <p:nvPr/>
        </p:nvSpPr>
        <p:spPr>
          <a:xfrm>
            <a:off x="812073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pt-BR">
                <a:solidFill>
                  <a:srgbClr val="8DC641"/>
                </a:solidFill>
              </a:rPr>
              <a:t>Instituto Federal Sul-rio-grandense</a:t>
            </a:r>
            <a:endParaRPr lang="en-US" dirty="0">
              <a:solidFill>
                <a:srgbClr val="8DC64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03166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</a:t>
            </a:fld>
            <a:endParaRPr lang="en-US" dirty="0"/>
          </a:p>
        </p:txBody>
      </p:sp>
      <p:pic>
        <p:nvPicPr>
          <p:cNvPr id="16" name="Imagem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0201" y="5503818"/>
            <a:ext cx="732032" cy="1362888"/>
          </a:xfrm>
          <a:prstGeom prst="rect">
            <a:avLst/>
          </a:prstGeom>
        </p:spPr>
      </p:pic>
      <p:sp>
        <p:nvSpPr>
          <p:cNvPr id="9" name="Retângulo 8"/>
          <p:cNvSpPr/>
          <p:nvPr/>
        </p:nvSpPr>
        <p:spPr>
          <a:xfrm>
            <a:off x="1806670" y="2346571"/>
            <a:ext cx="7815502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altLang="pt-BR" sz="3200" b="1" dirty="0">
                <a:solidFill>
                  <a:schemeClr val="accent6">
                    <a:lumMod val="50000"/>
                  </a:schemeClr>
                </a:solidFill>
                <a:latin typeface="Trebuchet MS" panose="020B0603020202020204" pitchFamily="34" charset="0"/>
              </a:rPr>
              <a:t>Dia 29/03</a:t>
            </a:r>
          </a:p>
          <a:p>
            <a:r>
              <a:rPr lang="pt-BR" sz="2400" dirty="0">
                <a:solidFill>
                  <a:schemeClr val="accent6">
                    <a:lumMod val="50000"/>
                  </a:schemeClr>
                </a:solidFill>
              </a:rPr>
              <a:t>Publicado decreto 9.741/19, que faz um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</a:rPr>
              <a:t>bloqueio orçamentário de 29,582 bilhões</a:t>
            </a:r>
            <a:r>
              <a:rPr lang="pt-BR" sz="2400" dirty="0">
                <a:solidFill>
                  <a:schemeClr val="accent6">
                    <a:lumMod val="50000"/>
                  </a:schemeClr>
                </a:solidFill>
              </a:rPr>
              <a:t> no orçamento geral da União para 2019</a:t>
            </a:r>
          </a:p>
        </p:txBody>
      </p:sp>
      <p:sp>
        <p:nvSpPr>
          <p:cNvPr id="10" name="Retângulo 9"/>
          <p:cNvSpPr/>
          <p:nvPr/>
        </p:nvSpPr>
        <p:spPr>
          <a:xfrm>
            <a:off x="1806670" y="4090956"/>
            <a:ext cx="781550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dirty="0">
                <a:solidFill>
                  <a:schemeClr val="accent6">
                    <a:lumMod val="50000"/>
                  </a:schemeClr>
                </a:solidFill>
              </a:rPr>
              <a:t>O bloqueio no MEC chega a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</a:rPr>
              <a:t>5,839 bilhões </a:t>
            </a:r>
            <a:r>
              <a:rPr lang="pt-BR" sz="2400" dirty="0">
                <a:solidFill>
                  <a:schemeClr val="accent6">
                    <a:lumMod val="50000"/>
                  </a:schemeClr>
                </a:solidFill>
              </a:rPr>
              <a:t>de seu orçamento previsto, que atingem as despesas discricionárias. O total previsto no orçamento do MEC para esta ação para 2019 era de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</a:rPr>
              <a:t>23,699 bilhões</a:t>
            </a:r>
            <a:r>
              <a:rPr lang="pt-BR" sz="2400" dirty="0">
                <a:solidFill>
                  <a:schemeClr val="accent6">
                    <a:lumMod val="50000"/>
                  </a:schemeClr>
                </a:solidFill>
              </a:rPr>
              <a:t>. Assim o percentual de bloqueio chega a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</a:rPr>
              <a:t>24,63%.</a:t>
            </a:r>
          </a:p>
        </p:txBody>
      </p:sp>
      <p:sp>
        <p:nvSpPr>
          <p:cNvPr id="11" name="Retângulo 10"/>
          <p:cNvSpPr/>
          <p:nvPr/>
        </p:nvSpPr>
        <p:spPr>
          <a:xfrm>
            <a:off x="0" y="1"/>
            <a:ext cx="12192000" cy="1635852"/>
          </a:xfrm>
          <a:prstGeom prst="rect">
            <a:avLst/>
          </a:prstGeom>
          <a:solidFill>
            <a:srgbClr val="347C36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347C36"/>
              </a:solidFill>
            </a:endParaRPr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24516">
            <a:off x="9760269" y="-383629"/>
            <a:ext cx="2787461" cy="3758848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073" y="515923"/>
            <a:ext cx="1806057" cy="604007"/>
          </a:xfrm>
          <a:prstGeom prst="rect">
            <a:avLst/>
          </a:prstGeom>
        </p:spPr>
      </p:pic>
      <p:sp>
        <p:nvSpPr>
          <p:cNvPr id="17" name="Espaço Reservado para Rodapé 3"/>
          <p:cNvSpPr txBox="1">
            <a:spLocks/>
          </p:cNvSpPr>
          <p:nvPr/>
        </p:nvSpPr>
        <p:spPr>
          <a:xfrm>
            <a:off x="812073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pt-BR">
                <a:solidFill>
                  <a:srgbClr val="8DC641"/>
                </a:solidFill>
              </a:rPr>
              <a:t>Instituto Federal Sul-rio-grandense</a:t>
            </a:r>
            <a:endParaRPr lang="en-US" dirty="0">
              <a:solidFill>
                <a:srgbClr val="8DC64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04687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4</a:t>
            </a:fld>
            <a:endParaRPr lang="en-US" dirty="0"/>
          </a:p>
        </p:txBody>
      </p:sp>
      <p:pic>
        <p:nvPicPr>
          <p:cNvPr id="16" name="Imagem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0201" y="5503818"/>
            <a:ext cx="732032" cy="1362888"/>
          </a:xfrm>
          <a:prstGeom prst="rect">
            <a:avLst/>
          </a:prstGeom>
        </p:spPr>
      </p:pic>
      <p:sp>
        <p:nvSpPr>
          <p:cNvPr id="9" name="Retângulo 8"/>
          <p:cNvSpPr/>
          <p:nvPr/>
        </p:nvSpPr>
        <p:spPr>
          <a:xfrm>
            <a:off x="469767" y="2042882"/>
            <a:ext cx="1061208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>
                <a:solidFill>
                  <a:schemeClr val="accent6">
                    <a:lumMod val="50000"/>
                  </a:schemeClr>
                </a:solidFill>
              </a:rPr>
              <a:t>Entendendo o orçamento das</a:t>
            </a:r>
          </a:p>
          <a:p>
            <a:r>
              <a:rPr lang="pt-BR" sz="2800" b="1" dirty="0">
                <a:solidFill>
                  <a:schemeClr val="accent6">
                    <a:lumMod val="50000"/>
                  </a:schemeClr>
                </a:solidFill>
              </a:rPr>
              <a:t>Instituições Federais de Ensino</a:t>
            </a:r>
          </a:p>
        </p:txBody>
      </p:sp>
      <p:sp>
        <p:nvSpPr>
          <p:cNvPr id="10" name="Retângulo 9"/>
          <p:cNvSpPr/>
          <p:nvPr/>
        </p:nvSpPr>
        <p:spPr>
          <a:xfrm>
            <a:off x="469767" y="3192554"/>
            <a:ext cx="6686041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000" dirty="0">
                <a:solidFill>
                  <a:schemeClr val="accent6">
                    <a:lumMod val="50000"/>
                  </a:schemeClr>
                </a:solidFill>
              </a:rPr>
              <a:t>• Rubricas específicas para </a:t>
            </a:r>
            <a:r>
              <a:rPr lang="pt-BR" sz="2000" b="1" dirty="0">
                <a:solidFill>
                  <a:schemeClr val="accent6">
                    <a:lumMod val="50000"/>
                  </a:schemeClr>
                </a:solidFill>
              </a:rPr>
              <a:t>Folha de Pagamento</a:t>
            </a:r>
          </a:p>
          <a:p>
            <a:endParaRPr lang="pt-BR" sz="2000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pt-BR" sz="2000" dirty="0">
                <a:solidFill>
                  <a:schemeClr val="accent6">
                    <a:lumMod val="50000"/>
                  </a:schemeClr>
                </a:solidFill>
              </a:rPr>
              <a:t>• Rubrica específica para </a:t>
            </a:r>
            <a:r>
              <a:rPr lang="pt-BR" sz="2000" b="1" dirty="0">
                <a:solidFill>
                  <a:schemeClr val="accent6">
                    <a:lumMod val="50000"/>
                  </a:schemeClr>
                </a:solidFill>
              </a:rPr>
              <a:t>Assistência Estudantil</a:t>
            </a:r>
          </a:p>
          <a:p>
            <a:endParaRPr lang="pt-BR" sz="2000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pt-BR" sz="2000" dirty="0">
                <a:solidFill>
                  <a:schemeClr val="accent6">
                    <a:lumMod val="50000"/>
                  </a:schemeClr>
                </a:solidFill>
              </a:rPr>
              <a:t>• Rubricas específicas para </a:t>
            </a:r>
            <a:r>
              <a:rPr lang="pt-BR" sz="2000" b="1" dirty="0">
                <a:solidFill>
                  <a:schemeClr val="accent6">
                    <a:lumMod val="50000"/>
                  </a:schemeClr>
                </a:solidFill>
              </a:rPr>
              <a:t>Custeio Operacional</a:t>
            </a:r>
          </a:p>
          <a:p>
            <a:r>
              <a:rPr lang="pt-BR" sz="2000" i="1" dirty="0">
                <a:solidFill>
                  <a:schemeClr val="accent6">
                    <a:lumMod val="50000"/>
                  </a:schemeClr>
                </a:solidFill>
              </a:rPr>
              <a:t>   exemplos: água, energia elétrica, telefone, serviços     </a:t>
            </a:r>
          </a:p>
          <a:p>
            <a:r>
              <a:rPr lang="pt-BR" sz="2000" i="1" dirty="0">
                <a:solidFill>
                  <a:schemeClr val="accent6">
                    <a:lumMod val="50000"/>
                  </a:schemeClr>
                </a:solidFill>
              </a:rPr>
              <a:t>   terceirizados, bolsas de ensino, pesquisa e extensão</a:t>
            </a:r>
          </a:p>
          <a:p>
            <a:endParaRPr lang="pt-BR" sz="2000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pt-BR" sz="2000" dirty="0">
                <a:solidFill>
                  <a:schemeClr val="accent6">
                    <a:lumMod val="50000"/>
                  </a:schemeClr>
                </a:solidFill>
              </a:rPr>
              <a:t>• Rubricas especificas para</a:t>
            </a:r>
            <a:r>
              <a:rPr lang="pt-BR" sz="2000" b="1" dirty="0">
                <a:solidFill>
                  <a:schemeClr val="accent6">
                    <a:lumMod val="50000"/>
                  </a:schemeClr>
                </a:solidFill>
              </a:rPr>
              <a:t> investimentos</a:t>
            </a:r>
          </a:p>
          <a:p>
            <a:r>
              <a:rPr lang="pt-BR" sz="2000" i="1" dirty="0">
                <a:solidFill>
                  <a:schemeClr val="accent6">
                    <a:lumMod val="50000"/>
                  </a:schemeClr>
                </a:solidFill>
              </a:rPr>
              <a:t>   exemplos: obras e aquisição de equipamento</a:t>
            </a:r>
          </a:p>
        </p:txBody>
      </p:sp>
      <p:sp>
        <p:nvSpPr>
          <p:cNvPr id="11" name="Retângulo 10"/>
          <p:cNvSpPr/>
          <p:nvPr/>
        </p:nvSpPr>
        <p:spPr>
          <a:xfrm>
            <a:off x="0" y="1"/>
            <a:ext cx="12192000" cy="1635852"/>
          </a:xfrm>
          <a:prstGeom prst="rect">
            <a:avLst/>
          </a:prstGeom>
          <a:solidFill>
            <a:srgbClr val="347C36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347C36"/>
              </a:solidFill>
            </a:endParaRPr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24516">
            <a:off x="9760269" y="-383629"/>
            <a:ext cx="2787461" cy="3758848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073" y="515923"/>
            <a:ext cx="1806057" cy="604007"/>
          </a:xfrm>
          <a:prstGeom prst="rect">
            <a:avLst/>
          </a:prstGeom>
        </p:spPr>
      </p:pic>
      <p:sp>
        <p:nvSpPr>
          <p:cNvPr id="2" name="Chave direita 1"/>
          <p:cNvSpPr/>
          <p:nvPr/>
        </p:nvSpPr>
        <p:spPr>
          <a:xfrm>
            <a:off x="7122253" y="4181302"/>
            <a:ext cx="45719" cy="2175047"/>
          </a:xfrm>
          <a:prstGeom prst="rightBrace">
            <a:avLst/>
          </a:prstGeom>
          <a:ln w="1270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8DC641"/>
              </a:solidFill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7608815" y="4378671"/>
            <a:ext cx="263414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rgbClr val="347C36"/>
                </a:solidFill>
              </a:rPr>
              <a:t>Despesas discricionárias</a:t>
            </a:r>
            <a:endParaRPr lang="pt-BR" sz="2800" dirty="0"/>
          </a:p>
        </p:txBody>
      </p:sp>
      <p:sp>
        <p:nvSpPr>
          <p:cNvPr id="17" name="Espaço Reservado para Rodapé 3"/>
          <p:cNvSpPr txBox="1">
            <a:spLocks/>
          </p:cNvSpPr>
          <p:nvPr/>
        </p:nvSpPr>
        <p:spPr>
          <a:xfrm>
            <a:off x="812073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pt-BR">
                <a:solidFill>
                  <a:srgbClr val="8DC641"/>
                </a:solidFill>
              </a:rPr>
              <a:t>Instituto Federal Sul-rio-grandense</a:t>
            </a:r>
            <a:endParaRPr lang="en-US" dirty="0">
              <a:solidFill>
                <a:srgbClr val="8DC64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32900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5</a:t>
            </a:fld>
            <a:endParaRPr lang="en-US" dirty="0"/>
          </a:p>
        </p:txBody>
      </p:sp>
      <p:pic>
        <p:nvPicPr>
          <p:cNvPr id="16" name="Imagem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0201" y="5503818"/>
            <a:ext cx="732032" cy="1362888"/>
          </a:xfrm>
          <a:prstGeom prst="rect">
            <a:avLst/>
          </a:prstGeom>
        </p:spPr>
      </p:pic>
      <p:sp>
        <p:nvSpPr>
          <p:cNvPr id="9" name="Retângulo 8"/>
          <p:cNvSpPr/>
          <p:nvPr/>
        </p:nvSpPr>
        <p:spPr>
          <a:xfrm>
            <a:off x="1806670" y="2346571"/>
            <a:ext cx="7442823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altLang="pt-BR" sz="3200" b="1" dirty="0">
                <a:solidFill>
                  <a:schemeClr val="accent6">
                    <a:lumMod val="50000"/>
                  </a:schemeClr>
                </a:solidFill>
                <a:latin typeface="Trebuchet MS" panose="020B0603020202020204" pitchFamily="34" charset="0"/>
              </a:rPr>
              <a:t>Dia 30/04</a:t>
            </a:r>
          </a:p>
          <a:p>
            <a:endParaRPr lang="pt-BR" sz="2400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pt-BR" sz="2400" dirty="0">
                <a:solidFill>
                  <a:schemeClr val="accent6">
                    <a:lumMod val="50000"/>
                  </a:schemeClr>
                </a:solidFill>
              </a:rPr>
              <a:t>É divulgado onde serão realizados os bloqueios no orçamento interno do MEC: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</a:rPr>
              <a:t>30% no orçamento de despesas discricionárias</a:t>
            </a:r>
            <a:r>
              <a:rPr lang="pt-BR" sz="2400" dirty="0">
                <a:solidFill>
                  <a:schemeClr val="accent6">
                    <a:lumMod val="50000"/>
                  </a:schemeClr>
                </a:solidFill>
              </a:rPr>
              <a:t>, excluído a Assistência Estudantil. </a:t>
            </a:r>
          </a:p>
          <a:p>
            <a:endParaRPr lang="pt-BR" sz="2400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pt-BR" sz="2400" dirty="0">
                <a:solidFill>
                  <a:schemeClr val="accent6">
                    <a:lumMod val="50000"/>
                  </a:schemeClr>
                </a:solidFill>
              </a:rPr>
              <a:t>Por isto os percentuais são variáveis de instituição para instituição.</a:t>
            </a:r>
          </a:p>
        </p:txBody>
      </p:sp>
      <p:sp>
        <p:nvSpPr>
          <p:cNvPr id="11" name="Retângulo 10"/>
          <p:cNvSpPr/>
          <p:nvPr/>
        </p:nvSpPr>
        <p:spPr>
          <a:xfrm>
            <a:off x="0" y="1"/>
            <a:ext cx="12192000" cy="1635852"/>
          </a:xfrm>
          <a:prstGeom prst="rect">
            <a:avLst/>
          </a:prstGeom>
          <a:solidFill>
            <a:srgbClr val="347C36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347C36"/>
              </a:solidFill>
            </a:endParaRPr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24516">
            <a:off x="9760269" y="-383629"/>
            <a:ext cx="2787461" cy="3758848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073" y="515923"/>
            <a:ext cx="1806057" cy="604007"/>
          </a:xfrm>
          <a:prstGeom prst="rect">
            <a:avLst/>
          </a:prstGeom>
        </p:spPr>
      </p:pic>
      <p:sp>
        <p:nvSpPr>
          <p:cNvPr id="12" name="Espaço Reservado para Rodapé 3"/>
          <p:cNvSpPr txBox="1">
            <a:spLocks/>
          </p:cNvSpPr>
          <p:nvPr/>
        </p:nvSpPr>
        <p:spPr>
          <a:xfrm>
            <a:off x="812073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pt-BR">
                <a:solidFill>
                  <a:srgbClr val="8DC641"/>
                </a:solidFill>
              </a:rPr>
              <a:t>Instituto Federal Sul-rio-grandense</a:t>
            </a:r>
            <a:endParaRPr lang="en-US" dirty="0">
              <a:solidFill>
                <a:srgbClr val="8DC64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03969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6</a:t>
            </a:fld>
            <a:endParaRPr lang="en-US" dirty="0"/>
          </a:p>
        </p:txBody>
      </p:sp>
      <p:pic>
        <p:nvPicPr>
          <p:cNvPr id="16" name="Imagem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0201" y="5503818"/>
            <a:ext cx="732032" cy="1362888"/>
          </a:xfrm>
          <a:prstGeom prst="rect">
            <a:avLst/>
          </a:prstGeom>
        </p:spPr>
      </p:pic>
      <p:sp>
        <p:nvSpPr>
          <p:cNvPr id="9" name="Retângulo 8"/>
          <p:cNvSpPr/>
          <p:nvPr/>
        </p:nvSpPr>
        <p:spPr>
          <a:xfrm>
            <a:off x="1806670" y="2106761"/>
            <a:ext cx="8025226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altLang="pt-BR" sz="3200" b="1" dirty="0">
                <a:solidFill>
                  <a:schemeClr val="accent6">
                    <a:lumMod val="50000"/>
                  </a:schemeClr>
                </a:solidFill>
                <a:latin typeface="Trebuchet MS" panose="020B0603020202020204" pitchFamily="34" charset="0"/>
              </a:rPr>
              <a:t>O bloqueio no </a:t>
            </a:r>
            <a:r>
              <a:rPr lang="pt-BR" altLang="pt-BR" sz="3200" b="1" dirty="0" err="1">
                <a:solidFill>
                  <a:schemeClr val="accent6">
                    <a:lumMod val="50000"/>
                  </a:schemeClr>
                </a:solidFill>
                <a:latin typeface="Trebuchet MS" panose="020B0603020202020204" pitchFamily="34" charset="0"/>
              </a:rPr>
              <a:t>IFSul</a:t>
            </a:r>
            <a:endParaRPr lang="pt-BR" altLang="pt-BR" sz="3200" b="1" dirty="0">
              <a:solidFill>
                <a:schemeClr val="accent6">
                  <a:lumMod val="50000"/>
                </a:schemeClr>
              </a:solidFill>
              <a:latin typeface="Trebuchet MS" panose="020B0603020202020204" pitchFamily="34" charset="0"/>
            </a:endParaRPr>
          </a:p>
          <a:p>
            <a:r>
              <a:rPr lang="pt-BR" altLang="pt-BR" sz="2000" b="1" dirty="0">
                <a:solidFill>
                  <a:schemeClr val="accent6">
                    <a:lumMod val="50000"/>
                  </a:schemeClr>
                </a:solidFill>
                <a:latin typeface="Trebuchet MS" panose="020B0603020202020204" pitchFamily="34" charset="0"/>
              </a:rPr>
              <a:t>Despesas discricionárias</a:t>
            </a:r>
          </a:p>
        </p:txBody>
      </p:sp>
      <p:sp>
        <p:nvSpPr>
          <p:cNvPr id="11" name="Retângulo 10"/>
          <p:cNvSpPr/>
          <p:nvPr/>
        </p:nvSpPr>
        <p:spPr>
          <a:xfrm>
            <a:off x="0" y="1"/>
            <a:ext cx="12192000" cy="1635852"/>
          </a:xfrm>
          <a:prstGeom prst="rect">
            <a:avLst/>
          </a:prstGeom>
          <a:solidFill>
            <a:srgbClr val="347C36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347C36"/>
              </a:solidFill>
            </a:endParaRPr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24516">
            <a:off x="9760269" y="-383629"/>
            <a:ext cx="2787461" cy="3758848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073" y="515923"/>
            <a:ext cx="1806057" cy="604007"/>
          </a:xfrm>
          <a:prstGeom prst="rect">
            <a:avLst/>
          </a:prstGeom>
        </p:spPr>
      </p:pic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8010054"/>
              </p:ext>
            </p:extLst>
          </p:nvPr>
        </p:nvGraphicFramePr>
        <p:xfrm>
          <a:off x="469767" y="3446915"/>
          <a:ext cx="10520436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3010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301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3010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63010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pt-BR" sz="2400" dirty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ORÇAMENTO</a:t>
                      </a:r>
                    </a:p>
                  </a:txBody>
                  <a:tcPr>
                    <a:solidFill>
                      <a:srgbClr val="347C3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sz="2400" dirty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PREVISTO</a:t>
                      </a:r>
                    </a:p>
                  </a:txBody>
                  <a:tcPr>
                    <a:solidFill>
                      <a:srgbClr val="347C3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sz="2400" dirty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BLOQUEADO</a:t>
                      </a:r>
                    </a:p>
                  </a:txBody>
                  <a:tcPr>
                    <a:solidFill>
                      <a:srgbClr val="347C3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sz="2400" dirty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% BLOQUEIO</a:t>
                      </a:r>
                    </a:p>
                  </a:txBody>
                  <a:tcPr>
                    <a:solidFill>
                      <a:srgbClr val="347C3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t-BR" sz="2400" dirty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Custeio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2400" kern="12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43.735.348,00</a:t>
                      </a:r>
                      <a:endParaRPr lang="pt-BR" sz="240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2400" kern="12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16.225.813,00</a:t>
                      </a:r>
                      <a:endParaRPr lang="pt-BR" sz="240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2400" kern="12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37,1%</a:t>
                      </a:r>
                      <a:endParaRPr lang="pt-BR" sz="240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t-BR" sz="2400" dirty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Assist.</a:t>
                      </a:r>
                      <a:r>
                        <a:rPr lang="pt-BR" sz="2400" baseline="0" dirty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 Estudantil</a:t>
                      </a:r>
                      <a:endParaRPr lang="pt-BR" sz="240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2400" kern="12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10.328.710,00</a:t>
                      </a:r>
                      <a:endParaRPr lang="pt-BR" sz="240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2400" dirty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2400" dirty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0,00%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t-BR" sz="2400" dirty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Investimentos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2400" kern="12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6.076.545,00</a:t>
                      </a:r>
                      <a:endParaRPr lang="pt-BR" sz="240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2400" kern="12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3.792.531,00</a:t>
                      </a:r>
                      <a:endParaRPr lang="pt-BR" sz="240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2400" kern="12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62,41%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t-BR" sz="2400" b="1" dirty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TOTAL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2400" b="1" kern="12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60.140.603,00</a:t>
                      </a:r>
                      <a:endParaRPr lang="pt-BR" sz="2400" b="1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2400" b="1" kern="12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20.018.344,00</a:t>
                      </a:r>
                      <a:endParaRPr lang="pt-BR" sz="2400" b="1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2400" b="1" kern="12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33,28%</a:t>
                      </a:r>
                      <a:endParaRPr lang="pt-BR" sz="2400" b="1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0" name="Espaço Reservado para Rodapé 3"/>
          <p:cNvSpPr txBox="1">
            <a:spLocks/>
          </p:cNvSpPr>
          <p:nvPr/>
        </p:nvSpPr>
        <p:spPr>
          <a:xfrm>
            <a:off x="812073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pt-BR">
                <a:solidFill>
                  <a:srgbClr val="8DC641"/>
                </a:solidFill>
              </a:rPr>
              <a:t>Instituto Federal Sul-rio-grandense</a:t>
            </a:r>
            <a:endParaRPr lang="en-US" dirty="0">
              <a:solidFill>
                <a:srgbClr val="8DC64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9656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7</a:t>
            </a:fld>
            <a:endParaRPr lang="en-US" dirty="0"/>
          </a:p>
        </p:txBody>
      </p:sp>
      <p:pic>
        <p:nvPicPr>
          <p:cNvPr id="16" name="Imagem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0201" y="5503818"/>
            <a:ext cx="732032" cy="1362888"/>
          </a:xfrm>
          <a:prstGeom prst="rect">
            <a:avLst/>
          </a:prstGeom>
        </p:spPr>
      </p:pic>
      <p:sp>
        <p:nvSpPr>
          <p:cNvPr id="9" name="Retângulo 8"/>
          <p:cNvSpPr/>
          <p:nvPr/>
        </p:nvSpPr>
        <p:spPr>
          <a:xfrm>
            <a:off x="812073" y="2346571"/>
            <a:ext cx="9019823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altLang="pt-BR" sz="3200" b="1" dirty="0">
                <a:solidFill>
                  <a:schemeClr val="accent6">
                    <a:lumMod val="50000"/>
                  </a:schemeClr>
                </a:solidFill>
                <a:latin typeface="Trebuchet MS" panose="020B0603020202020204" pitchFamily="34" charset="0"/>
              </a:rPr>
              <a:t>Dia 02/05</a:t>
            </a:r>
          </a:p>
          <a:p>
            <a:r>
              <a:rPr lang="pt-BR" sz="2400" dirty="0">
                <a:solidFill>
                  <a:schemeClr val="accent6">
                    <a:lumMod val="50000"/>
                  </a:schemeClr>
                </a:solidFill>
              </a:rPr>
              <a:t>É anunciado um novo bloqueio ao MEC da ordem de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</a:rPr>
              <a:t>1,5 bilhões adicionais</a:t>
            </a:r>
            <a:r>
              <a:rPr lang="pt-BR" sz="2400" dirty="0">
                <a:solidFill>
                  <a:schemeClr val="accent6">
                    <a:lumMod val="50000"/>
                  </a:schemeClr>
                </a:solidFill>
              </a:rPr>
              <a:t>, levando ao total de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</a:rPr>
              <a:t>7,3 bilhões</a:t>
            </a:r>
            <a:r>
              <a:rPr lang="pt-BR" sz="2400" dirty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</a:rPr>
              <a:t>30,96% </a:t>
            </a:r>
            <a:r>
              <a:rPr lang="pt-BR" sz="2400" dirty="0">
                <a:solidFill>
                  <a:schemeClr val="accent6">
                    <a:lumMod val="50000"/>
                  </a:schemeClr>
                </a:solidFill>
              </a:rPr>
              <a:t>do orçamento de despesas discricionárias do MEC.</a:t>
            </a:r>
          </a:p>
        </p:txBody>
      </p:sp>
      <p:sp>
        <p:nvSpPr>
          <p:cNvPr id="11" name="Retângulo 10"/>
          <p:cNvSpPr/>
          <p:nvPr/>
        </p:nvSpPr>
        <p:spPr>
          <a:xfrm>
            <a:off x="0" y="1"/>
            <a:ext cx="12192000" cy="1635852"/>
          </a:xfrm>
          <a:prstGeom prst="rect">
            <a:avLst/>
          </a:prstGeom>
          <a:solidFill>
            <a:srgbClr val="347C36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347C36"/>
              </a:solidFill>
            </a:endParaRPr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24516">
            <a:off x="9760269" y="-383629"/>
            <a:ext cx="2787461" cy="3758848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073" y="515923"/>
            <a:ext cx="1806057" cy="604007"/>
          </a:xfrm>
          <a:prstGeom prst="rect">
            <a:avLst/>
          </a:prstGeom>
        </p:spPr>
      </p:pic>
      <p:sp>
        <p:nvSpPr>
          <p:cNvPr id="10" name="Retângulo 9"/>
          <p:cNvSpPr/>
          <p:nvPr/>
        </p:nvSpPr>
        <p:spPr>
          <a:xfrm>
            <a:off x="812073" y="4091482"/>
            <a:ext cx="9019823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altLang="pt-BR" sz="3200" b="1" dirty="0">
                <a:solidFill>
                  <a:schemeClr val="accent6">
                    <a:lumMod val="50000"/>
                  </a:schemeClr>
                </a:solidFill>
                <a:latin typeface="Trebuchet MS" panose="020B0603020202020204" pitchFamily="34" charset="0"/>
              </a:rPr>
              <a:t>Dia 22/05</a:t>
            </a:r>
          </a:p>
          <a:p>
            <a:r>
              <a:rPr lang="pt-BR" sz="2400" dirty="0">
                <a:solidFill>
                  <a:schemeClr val="accent6">
                    <a:lumMod val="50000"/>
                  </a:schemeClr>
                </a:solidFill>
              </a:rPr>
              <a:t>É anunciando uma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</a:rPr>
              <a:t>liberação de 1,587 bilhões </a:t>
            </a:r>
            <a:r>
              <a:rPr lang="pt-BR" sz="2400" dirty="0">
                <a:solidFill>
                  <a:schemeClr val="accent6">
                    <a:lumMod val="50000"/>
                  </a:schemeClr>
                </a:solidFill>
              </a:rPr>
              <a:t>no bloqueio do orçamento ao MEC. É anunciado que esta liberação não muda nada nos atuais bloqueios.</a:t>
            </a:r>
          </a:p>
        </p:txBody>
      </p:sp>
      <p:sp>
        <p:nvSpPr>
          <p:cNvPr id="12" name="Espaço Reservado para Rodapé 3"/>
          <p:cNvSpPr txBox="1">
            <a:spLocks/>
          </p:cNvSpPr>
          <p:nvPr/>
        </p:nvSpPr>
        <p:spPr>
          <a:xfrm>
            <a:off x="812073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pt-BR">
                <a:solidFill>
                  <a:srgbClr val="8DC641"/>
                </a:solidFill>
              </a:rPr>
              <a:t>Instituto Federal Sul-rio-grandense</a:t>
            </a:r>
            <a:endParaRPr lang="en-US" dirty="0">
              <a:solidFill>
                <a:srgbClr val="8DC64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11668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8</a:t>
            </a:fld>
            <a:endParaRPr lang="en-US" dirty="0"/>
          </a:p>
        </p:txBody>
      </p:sp>
      <p:pic>
        <p:nvPicPr>
          <p:cNvPr id="16" name="Imagem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0201" y="5503818"/>
            <a:ext cx="732032" cy="1362888"/>
          </a:xfrm>
          <a:prstGeom prst="rect">
            <a:avLst/>
          </a:prstGeom>
        </p:spPr>
      </p:pic>
      <p:sp>
        <p:nvSpPr>
          <p:cNvPr id="9" name="Retângulo 8"/>
          <p:cNvSpPr/>
          <p:nvPr/>
        </p:nvSpPr>
        <p:spPr>
          <a:xfrm>
            <a:off x="520926" y="2041315"/>
            <a:ext cx="11150147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altLang="pt-BR" sz="3200" b="1" dirty="0">
                <a:solidFill>
                  <a:schemeClr val="accent6">
                    <a:lumMod val="50000"/>
                  </a:schemeClr>
                </a:solidFill>
                <a:latin typeface="Trebuchet MS" panose="020B0603020202020204" pitchFamily="34" charset="0"/>
              </a:rPr>
              <a:t>Como é liberado o orçamento pelo MEC</a:t>
            </a:r>
          </a:p>
          <a:p>
            <a:endParaRPr lang="pt-BR" altLang="pt-BR" sz="3200" b="1" dirty="0">
              <a:solidFill>
                <a:schemeClr val="accent6">
                  <a:lumMod val="50000"/>
                </a:schemeClr>
              </a:solidFill>
              <a:latin typeface="Trebuchet MS" panose="020B0603020202020204" pitchFamily="34" charset="0"/>
            </a:endParaRPr>
          </a:p>
          <a:p>
            <a:r>
              <a:rPr lang="pt-BR" sz="2400" dirty="0">
                <a:solidFill>
                  <a:schemeClr val="accent6">
                    <a:lumMod val="50000"/>
                  </a:schemeClr>
                </a:solidFill>
              </a:rPr>
              <a:t>O MEC controla o orçamento das instituições além dos bloqueios já explicados, com um termo chamado de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</a:rPr>
              <a:t>limite orçamentário</a:t>
            </a:r>
            <a:r>
              <a:rPr lang="pt-BR" sz="2400" dirty="0">
                <a:solidFill>
                  <a:schemeClr val="accent6">
                    <a:lumMod val="50000"/>
                  </a:schemeClr>
                </a:solidFill>
              </a:rPr>
              <a:t>, que são percentuais que podemos usar do orçamento previsto. O limite anunciando para usar até o momento e que deve durar até 30/06 é de 40% do orçamento previsto, ou seja, sem os bloqueios. Isto significa que sem ações imediatas não teríamos como terminar o primeiro semestre. Hoje estamos com 53% do limite liberado para empenho, o que não fecham as contas de agosto, faltam receber 9,9% de limite para durar até o fim do ano (100%-37,1%-53%=9,9%).</a:t>
            </a:r>
          </a:p>
        </p:txBody>
      </p:sp>
      <p:sp>
        <p:nvSpPr>
          <p:cNvPr id="11" name="Retângulo 10"/>
          <p:cNvSpPr/>
          <p:nvPr/>
        </p:nvSpPr>
        <p:spPr>
          <a:xfrm>
            <a:off x="0" y="1"/>
            <a:ext cx="12192000" cy="1635852"/>
          </a:xfrm>
          <a:prstGeom prst="rect">
            <a:avLst/>
          </a:prstGeom>
          <a:solidFill>
            <a:srgbClr val="347C36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347C36"/>
              </a:solidFill>
            </a:endParaRPr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24516">
            <a:off x="9760269" y="-383629"/>
            <a:ext cx="2787461" cy="3758848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073" y="515923"/>
            <a:ext cx="1806057" cy="604007"/>
          </a:xfrm>
          <a:prstGeom prst="rect">
            <a:avLst/>
          </a:prstGeom>
        </p:spPr>
      </p:pic>
      <p:sp>
        <p:nvSpPr>
          <p:cNvPr id="12" name="Espaço Reservado para Rodapé 3"/>
          <p:cNvSpPr txBox="1">
            <a:spLocks/>
          </p:cNvSpPr>
          <p:nvPr/>
        </p:nvSpPr>
        <p:spPr>
          <a:xfrm>
            <a:off x="812073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pt-BR">
                <a:solidFill>
                  <a:srgbClr val="8DC641"/>
                </a:solidFill>
              </a:rPr>
              <a:t>Instituto Federal Sul-rio-grandense</a:t>
            </a:r>
            <a:endParaRPr lang="en-US" dirty="0">
              <a:solidFill>
                <a:srgbClr val="8DC64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24285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>
          <a:xfrm>
            <a:off x="812073" y="6356350"/>
            <a:ext cx="4114800" cy="365125"/>
          </a:xfrm>
        </p:spPr>
        <p:txBody>
          <a:bodyPr/>
          <a:lstStyle/>
          <a:p>
            <a:pPr algn="l"/>
            <a:r>
              <a:rPr lang="pt-BR" dirty="0">
                <a:solidFill>
                  <a:srgbClr val="8DC641"/>
                </a:solidFill>
              </a:rPr>
              <a:t>Instituto Federal Sul-rio-grandense</a:t>
            </a:r>
            <a:endParaRPr lang="en-US" dirty="0">
              <a:solidFill>
                <a:srgbClr val="8DC641"/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9</a:t>
            </a:fld>
            <a:endParaRPr lang="en-US" dirty="0"/>
          </a:p>
        </p:txBody>
      </p:sp>
      <p:pic>
        <p:nvPicPr>
          <p:cNvPr id="16" name="Imagem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0201" y="5503818"/>
            <a:ext cx="732032" cy="1362888"/>
          </a:xfrm>
          <a:prstGeom prst="rect">
            <a:avLst/>
          </a:prstGeom>
        </p:spPr>
      </p:pic>
      <p:sp>
        <p:nvSpPr>
          <p:cNvPr id="9" name="Retângulo 8"/>
          <p:cNvSpPr/>
          <p:nvPr/>
        </p:nvSpPr>
        <p:spPr>
          <a:xfrm>
            <a:off x="200281" y="1635852"/>
            <a:ext cx="10789920" cy="49244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altLang="pt-BR" sz="3200" b="1" dirty="0">
                <a:solidFill>
                  <a:schemeClr val="accent6">
                    <a:lumMod val="50000"/>
                  </a:schemeClr>
                </a:solidFill>
                <a:latin typeface="Trebuchet MS" panose="020B0603020202020204" pitchFamily="34" charset="0"/>
              </a:rPr>
              <a:t>AÇÕES DE MOBILIZAÇÃO REALIZADAS</a:t>
            </a:r>
          </a:p>
          <a:p>
            <a:endParaRPr lang="pt-BR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pt-BR" sz="2400" dirty="0">
                <a:solidFill>
                  <a:schemeClr val="accent6">
                    <a:lumMod val="50000"/>
                  </a:schemeClr>
                </a:solidFill>
              </a:rPr>
              <a:t>Muitas manifestações espontâneas de Estudantes e Servidores pelo país a fora, com fotos, vídeos, aulas públicas...</a:t>
            </a:r>
          </a:p>
          <a:p>
            <a:endParaRPr lang="pt-BR" sz="2400" b="1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pt-BR" sz="2400" b="1" dirty="0">
                <a:solidFill>
                  <a:schemeClr val="accent6">
                    <a:lumMod val="50000"/>
                  </a:schemeClr>
                </a:solidFill>
              </a:rPr>
              <a:t>Dia 06/05</a:t>
            </a:r>
            <a:r>
              <a:rPr lang="pt-BR" sz="2400" dirty="0">
                <a:solidFill>
                  <a:schemeClr val="accent6">
                    <a:lumMod val="50000"/>
                  </a:schemeClr>
                </a:solidFill>
              </a:rPr>
              <a:t>: Reunião da Diretoria CONIF com o Secretário SETEC</a:t>
            </a:r>
          </a:p>
          <a:p>
            <a:endParaRPr lang="pt-BR" sz="2400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pt-BR" sz="2400" b="1" dirty="0">
                <a:solidFill>
                  <a:schemeClr val="accent6">
                    <a:lumMod val="50000"/>
                  </a:schemeClr>
                </a:solidFill>
              </a:rPr>
              <a:t>Dia 07/05</a:t>
            </a:r>
            <a:r>
              <a:rPr lang="pt-BR" sz="2400" dirty="0">
                <a:solidFill>
                  <a:schemeClr val="accent6">
                    <a:lumMod val="50000"/>
                  </a:schemeClr>
                </a:solidFill>
              </a:rPr>
              <a:t>: Reunião de todos os reitores do CONIF com o Secretário da SETEC, assim como estratégias de combate aos bloqueios</a:t>
            </a:r>
          </a:p>
          <a:p>
            <a:endParaRPr lang="pt-BR" sz="2400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pt-BR" sz="2400" b="1" dirty="0">
                <a:solidFill>
                  <a:schemeClr val="accent6">
                    <a:lumMod val="50000"/>
                  </a:schemeClr>
                </a:solidFill>
              </a:rPr>
              <a:t>Dia 08/05</a:t>
            </a:r>
            <a:r>
              <a:rPr lang="pt-BR" sz="2400" dirty="0">
                <a:solidFill>
                  <a:schemeClr val="accent6">
                    <a:lumMod val="50000"/>
                  </a:schemeClr>
                </a:solidFill>
              </a:rPr>
              <a:t>: Visitas a diversos deputados federais e senadores por parte de reitores do CONIF, pedindo apoio em nossa causa – Lançamento da Frente Parlamentar em Defesa dos Institutos Federais</a:t>
            </a:r>
          </a:p>
        </p:txBody>
      </p:sp>
      <p:sp>
        <p:nvSpPr>
          <p:cNvPr id="11" name="Retângulo 10"/>
          <p:cNvSpPr/>
          <p:nvPr/>
        </p:nvSpPr>
        <p:spPr>
          <a:xfrm>
            <a:off x="0" y="1"/>
            <a:ext cx="12192000" cy="1635852"/>
          </a:xfrm>
          <a:prstGeom prst="rect">
            <a:avLst/>
          </a:prstGeom>
          <a:solidFill>
            <a:srgbClr val="347C36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347C36"/>
              </a:solidFill>
            </a:endParaRPr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24516">
            <a:off x="9760269" y="-383629"/>
            <a:ext cx="2787461" cy="3758848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073" y="515923"/>
            <a:ext cx="1806057" cy="604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41767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>
          <a:xfrm>
            <a:off x="812073" y="6356350"/>
            <a:ext cx="4114800" cy="365125"/>
          </a:xfrm>
        </p:spPr>
        <p:txBody>
          <a:bodyPr/>
          <a:lstStyle/>
          <a:p>
            <a:pPr algn="l"/>
            <a:r>
              <a:rPr lang="pt-BR" dirty="0">
                <a:solidFill>
                  <a:srgbClr val="8DC641"/>
                </a:solidFill>
              </a:rPr>
              <a:t>Instituto Federal Sul-rio-grandense</a:t>
            </a:r>
            <a:endParaRPr lang="en-US" dirty="0">
              <a:solidFill>
                <a:srgbClr val="8DC641"/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10</a:t>
            </a:fld>
            <a:endParaRPr lang="en-US" dirty="0"/>
          </a:p>
        </p:txBody>
      </p:sp>
      <p:pic>
        <p:nvPicPr>
          <p:cNvPr id="16" name="Imagem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0201" y="5503818"/>
            <a:ext cx="732032" cy="1362888"/>
          </a:xfrm>
          <a:prstGeom prst="rect">
            <a:avLst/>
          </a:prstGeom>
        </p:spPr>
      </p:pic>
      <p:sp>
        <p:nvSpPr>
          <p:cNvPr id="9" name="Retângulo 8"/>
          <p:cNvSpPr/>
          <p:nvPr/>
        </p:nvSpPr>
        <p:spPr>
          <a:xfrm>
            <a:off x="232773" y="2012494"/>
            <a:ext cx="9749427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>
                <a:solidFill>
                  <a:schemeClr val="accent6">
                    <a:lumMod val="50000"/>
                  </a:schemeClr>
                </a:solidFill>
              </a:rPr>
              <a:t>Dia 09/05:</a:t>
            </a:r>
            <a:r>
              <a:rPr lang="pt-BR" sz="2400" dirty="0">
                <a:solidFill>
                  <a:schemeClr val="accent6">
                    <a:lumMod val="50000"/>
                  </a:schemeClr>
                </a:solidFill>
              </a:rPr>
              <a:t> Definição de ações do CONIF:</a:t>
            </a:r>
          </a:p>
          <a:p>
            <a:endParaRPr lang="pt-BR" sz="2400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pt-BR" sz="2400" dirty="0">
                <a:solidFill>
                  <a:schemeClr val="accent6">
                    <a:lumMod val="50000"/>
                  </a:schemeClr>
                </a:solidFill>
              </a:rPr>
              <a:t>• ações de mobilização em defesa da educação</a:t>
            </a:r>
          </a:p>
          <a:p>
            <a:r>
              <a:rPr lang="pt-BR" sz="2400" dirty="0">
                <a:solidFill>
                  <a:schemeClr val="accent6">
                    <a:lumMod val="50000"/>
                  </a:schemeClr>
                </a:solidFill>
              </a:rPr>
              <a:t>• abraço simbólico aos Institutos</a:t>
            </a:r>
          </a:p>
          <a:p>
            <a:r>
              <a:rPr lang="pt-BR" sz="2400" dirty="0">
                <a:solidFill>
                  <a:schemeClr val="accent6">
                    <a:lumMod val="50000"/>
                  </a:schemeClr>
                </a:solidFill>
              </a:rPr>
              <a:t>• estudo de ação jurídica contra os bloqueios</a:t>
            </a:r>
          </a:p>
          <a:p>
            <a:r>
              <a:rPr lang="pt-BR" sz="2400" dirty="0">
                <a:solidFill>
                  <a:schemeClr val="accent6">
                    <a:lumMod val="50000"/>
                  </a:schemeClr>
                </a:solidFill>
              </a:rPr>
              <a:t>• mobilização da classe política em nosso defesa</a:t>
            </a:r>
          </a:p>
          <a:p>
            <a:endParaRPr lang="pt-BR" sz="2400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pt-BR" sz="2400" b="1" dirty="0">
                <a:solidFill>
                  <a:schemeClr val="accent6">
                    <a:lumMod val="50000"/>
                  </a:schemeClr>
                </a:solidFill>
              </a:rPr>
              <a:t>Dia 10/05:</a:t>
            </a:r>
            <a:r>
              <a:rPr lang="pt-BR" sz="2400" dirty="0">
                <a:solidFill>
                  <a:schemeClr val="accent6">
                    <a:lumMod val="50000"/>
                  </a:schemeClr>
                </a:solidFill>
              </a:rPr>
              <a:t> Reunião da Diretoria CONIF com o Ministro da Educação</a:t>
            </a:r>
          </a:p>
          <a:p>
            <a:endParaRPr lang="pt-BR" sz="2400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pt-BR" sz="2400" b="1" dirty="0">
                <a:solidFill>
                  <a:schemeClr val="accent6">
                    <a:lumMod val="50000"/>
                  </a:schemeClr>
                </a:solidFill>
              </a:rPr>
              <a:t>Dia 13/05</a:t>
            </a:r>
            <a:r>
              <a:rPr lang="pt-BR" sz="2400" dirty="0">
                <a:solidFill>
                  <a:schemeClr val="accent6">
                    <a:lumMod val="50000"/>
                  </a:schemeClr>
                </a:solidFill>
              </a:rPr>
              <a:t>: Realização do abraço simbólico aos </a:t>
            </a:r>
            <a:r>
              <a:rPr lang="pt-BR" sz="2400" dirty="0" err="1">
                <a:solidFill>
                  <a:schemeClr val="accent6">
                    <a:lumMod val="50000"/>
                  </a:schemeClr>
                </a:solidFill>
              </a:rPr>
              <a:t>câmpus</a:t>
            </a:r>
            <a:r>
              <a:rPr lang="pt-BR" sz="2400" dirty="0">
                <a:solidFill>
                  <a:schemeClr val="accent6">
                    <a:lumMod val="50000"/>
                  </a:schemeClr>
                </a:solidFill>
              </a:rPr>
              <a:t> dos </a:t>
            </a:r>
            <a:r>
              <a:rPr lang="pt-BR" sz="2400" dirty="0" err="1">
                <a:solidFill>
                  <a:schemeClr val="accent6">
                    <a:lumMod val="50000"/>
                  </a:schemeClr>
                </a:solidFill>
              </a:rPr>
              <a:t>IFs</a:t>
            </a:r>
            <a:r>
              <a:rPr lang="pt-BR" sz="2400" dirty="0">
                <a:solidFill>
                  <a:schemeClr val="accent6">
                    <a:lumMod val="50000"/>
                  </a:schemeClr>
                </a:solidFill>
              </a:rPr>
              <a:t> pelo país todo </a:t>
            </a:r>
          </a:p>
          <a:p>
            <a:endParaRPr lang="pt-BR" dirty="0">
              <a:solidFill>
                <a:srgbClr val="347C36"/>
              </a:solidFill>
            </a:endParaRPr>
          </a:p>
          <a:p>
            <a:endParaRPr lang="pt-BR" dirty="0">
              <a:solidFill>
                <a:srgbClr val="347C36"/>
              </a:solidFill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0" y="1"/>
            <a:ext cx="12192000" cy="1635852"/>
          </a:xfrm>
          <a:prstGeom prst="rect">
            <a:avLst/>
          </a:prstGeom>
          <a:solidFill>
            <a:srgbClr val="347C36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347C36"/>
              </a:solidFill>
            </a:endParaRPr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24516">
            <a:off x="9760269" y="-383629"/>
            <a:ext cx="2787461" cy="3758848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073" y="515923"/>
            <a:ext cx="1806057" cy="604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66638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>
          <a:xfrm>
            <a:off x="812073" y="6356350"/>
            <a:ext cx="4114800" cy="365125"/>
          </a:xfrm>
        </p:spPr>
        <p:txBody>
          <a:bodyPr/>
          <a:lstStyle/>
          <a:p>
            <a:pPr algn="l"/>
            <a:r>
              <a:rPr lang="pt-BR" dirty="0">
                <a:solidFill>
                  <a:srgbClr val="8DC641"/>
                </a:solidFill>
              </a:rPr>
              <a:t>Instituto Federal Sul-rio-grandense</a:t>
            </a:r>
            <a:endParaRPr lang="en-US" dirty="0">
              <a:solidFill>
                <a:srgbClr val="8DC641"/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11</a:t>
            </a:fld>
            <a:endParaRPr lang="en-US" dirty="0"/>
          </a:p>
        </p:txBody>
      </p:sp>
      <p:pic>
        <p:nvPicPr>
          <p:cNvPr id="16" name="Imagem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0201" y="5503818"/>
            <a:ext cx="732032" cy="1362888"/>
          </a:xfrm>
          <a:prstGeom prst="rect">
            <a:avLst/>
          </a:prstGeom>
        </p:spPr>
      </p:pic>
      <p:sp>
        <p:nvSpPr>
          <p:cNvPr id="9" name="Retângulo 8"/>
          <p:cNvSpPr/>
          <p:nvPr/>
        </p:nvSpPr>
        <p:spPr>
          <a:xfrm>
            <a:off x="177067" y="1956196"/>
            <a:ext cx="10218958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>
                <a:solidFill>
                  <a:schemeClr val="accent6">
                    <a:lumMod val="50000"/>
                  </a:schemeClr>
                </a:solidFill>
              </a:rPr>
              <a:t>Dia 13 e 14/05</a:t>
            </a:r>
            <a:r>
              <a:rPr lang="pt-BR" sz="2400" dirty="0">
                <a:solidFill>
                  <a:schemeClr val="accent6">
                    <a:lumMod val="50000"/>
                  </a:schemeClr>
                </a:solidFill>
              </a:rPr>
              <a:t>: Reunião do Colégio de Dirigentes (diretores e pró-reitores) em Passo Fundo, discutindo ações de enfrentamento da crise dos bloqueios – Carta de Passo Fundo</a:t>
            </a:r>
          </a:p>
          <a:p>
            <a:endParaRPr lang="pt-BR" sz="2400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pt-BR" sz="2400" b="1" dirty="0">
                <a:solidFill>
                  <a:schemeClr val="accent6">
                    <a:lumMod val="50000"/>
                  </a:schemeClr>
                </a:solidFill>
              </a:rPr>
              <a:t>Dia 15/05</a:t>
            </a:r>
            <a:r>
              <a:rPr lang="pt-BR" sz="2400" dirty="0">
                <a:solidFill>
                  <a:schemeClr val="accent6">
                    <a:lumMod val="50000"/>
                  </a:schemeClr>
                </a:solidFill>
              </a:rPr>
              <a:t>: Mobilização nacional em defesa da Educação</a:t>
            </a:r>
          </a:p>
          <a:p>
            <a:endParaRPr lang="pt-BR" sz="2400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pt-BR" sz="2400" b="1" dirty="0">
                <a:solidFill>
                  <a:schemeClr val="accent6">
                    <a:lumMod val="50000"/>
                  </a:schemeClr>
                </a:solidFill>
              </a:rPr>
              <a:t>Dia 15 e 16/05</a:t>
            </a:r>
            <a:r>
              <a:rPr lang="pt-BR" sz="2400" dirty="0">
                <a:solidFill>
                  <a:schemeClr val="accent6">
                    <a:lumMod val="50000"/>
                  </a:schemeClr>
                </a:solidFill>
              </a:rPr>
              <a:t>: Reunião de dirigentes dos </a:t>
            </a:r>
            <a:r>
              <a:rPr lang="pt-BR" sz="2400" dirty="0" err="1">
                <a:solidFill>
                  <a:schemeClr val="accent6">
                    <a:lumMod val="50000"/>
                  </a:schemeClr>
                </a:solidFill>
              </a:rPr>
              <a:t>IFs</a:t>
            </a:r>
            <a:r>
              <a:rPr lang="pt-BR" sz="2400" dirty="0">
                <a:solidFill>
                  <a:schemeClr val="accent6">
                    <a:lumMod val="50000"/>
                  </a:schemeClr>
                </a:solidFill>
              </a:rPr>
              <a:t> da região sul do país em Frederico Westphalen, emissão de carta conjunta contra os bloqueios</a:t>
            </a:r>
          </a:p>
          <a:p>
            <a:endParaRPr lang="pt-BR" sz="2400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pt-BR" sz="2400" b="1" dirty="0">
                <a:solidFill>
                  <a:schemeClr val="accent6">
                    <a:lumMod val="50000"/>
                  </a:schemeClr>
                </a:solidFill>
              </a:rPr>
              <a:t>Dia 21/05</a:t>
            </a:r>
            <a:r>
              <a:rPr lang="pt-BR" sz="2400" dirty="0">
                <a:solidFill>
                  <a:schemeClr val="accent6">
                    <a:lumMod val="50000"/>
                  </a:schemeClr>
                </a:solidFill>
              </a:rPr>
              <a:t>: Nova reunião da Diretoria do CONIF com Secretario da SETEC</a:t>
            </a:r>
          </a:p>
          <a:p>
            <a:endParaRPr lang="pt-BR" dirty="0">
              <a:solidFill>
                <a:srgbClr val="347C36"/>
              </a:solidFill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0" y="1"/>
            <a:ext cx="12192000" cy="1635852"/>
          </a:xfrm>
          <a:prstGeom prst="rect">
            <a:avLst/>
          </a:prstGeom>
          <a:solidFill>
            <a:srgbClr val="347C36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347C36"/>
              </a:solidFill>
            </a:endParaRPr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24516">
            <a:off x="9760269" y="-383629"/>
            <a:ext cx="2787461" cy="3758848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073" y="515923"/>
            <a:ext cx="1806057" cy="604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00009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>
          <a:xfrm>
            <a:off x="812073" y="6356350"/>
            <a:ext cx="4114800" cy="365125"/>
          </a:xfrm>
        </p:spPr>
        <p:txBody>
          <a:bodyPr/>
          <a:lstStyle/>
          <a:p>
            <a:pPr algn="l"/>
            <a:r>
              <a:rPr lang="pt-BR" dirty="0">
                <a:solidFill>
                  <a:srgbClr val="8DC641"/>
                </a:solidFill>
              </a:rPr>
              <a:t>Instituto Federal Sul-rio-grandense</a:t>
            </a:r>
            <a:endParaRPr lang="en-US" dirty="0">
              <a:solidFill>
                <a:srgbClr val="8DC641"/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12</a:t>
            </a:fld>
            <a:endParaRPr lang="en-US" dirty="0"/>
          </a:p>
        </p:txBody>
      </p:sp>
      <p:pic>
        <p:nvPicPr>
          <p:cNvPr id="16" name="Imagem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0201" y="5503818"/>
            <a:ext cx="732032" cy="1362888"/>
          </a:xfrm>
          <a:prstGeom prst="rect">
            <a:avLst/>
          </a:prstGeom>
        </p:spPr>
      </p:pic>
      <p:sp>
        <p:nvSpPr>
          <p:cNvPr id="9" name="Retângulo 8"/>
          <p:cNvSpPr/>
          <p:nvPr/>
        </p:nvSpPr>
        <p:spPr>
          <a:xfrm>
            <a:off x="469767" y="2151775"/>
            <a:ext cx="1034828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>
                <a:solidFill>
                  <a:schemeClr val="accent6">
                    <a:lumMod val="50000"/>
                  </a:schemeClr>
                </a:solidFill>
              </a:rPr>
              <a:t>Dia 21/05</a:t>
            </a:r>
            <a:r>
              <a:rPr lang="pt-BR" sz="2400" dirty="0">
                <a:solidFill>
                  <a:schemeClr val="accent6">
                    <a:lumMod val="50000"/>
                  </a:schemeClr>
                </a:solidFill>
              </a:rPr>
              <a:t>: Audiência Pública na Assembleia Legislativa em Porto Alegre</a:t>
            </a:r>
          </a:p>
          <a:p>
            <a:endParaRPr lang="pt-BR" sz="2400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pt-BR" sz="2400" b="1" dirty="0">
                <a:solidFill>
                  <a:schemeClr val="accent6">
                    <a:lumMod val="50000"/>
                  </a:schemeClr>
                </a:solidFill>
              </a:rPr>
              <a:t>Dia 21/05</a:t>
            </a:r>
            <a:r>
              <a:rPr lang="pt-BR" sz="2400" dirty="0">
                <a:solidFill>
                  <a:schemeClr val="accent6">
                    <a:lumMod val="50000"/>
                  </a:schemeClr>
                </a:solidFill>
              </a:rPr>
              <a:t>: Audiência Pública da Câmara de Vereadores de Pelotas aqui no </a:t>
            </a:r>
            <a:r>
              <a:rPr lang="pt-BR" sz="2400" dirty="0" err="1">
                <a:solidFill>
                  <a:schemeClr val="accent6">
                    <a:lumMod val="50000"/>
                  </a:schemeClr>
                </a:solidFill>
              </a:rPr>
              <a:t>Câmpus</a:t>
            </a:r>
            <a:r>
              <a:rPr lang="pt-BR" sz="2400" dirty="0">
                <a:solidFill>
                  <a:schemeClr val="accent6">
                    <a:lumMod val="50000"/>
                  </a:schemeClr>
                </a:solidFill>
              </a:rPr>
              <a:t> Pelotas. Audiências ocorrendo em praticamente todas as cidades onde temos </a:t>
            </a:r>
            <a:r>
              <a:rPr lang="pt-BR" sz="2400" dirty="0" err="1">
                <a:solidFill>
                  <a:schemeClr val="accent6">
                    <a:lumMod val="50000"/>
                  </a:schemeClr>
                </a:solidFill>
              </a:rPr>
              <a:t>câmpus</a:t>
            </a:r>
            <a:r>
              <a:rPr lang="pt-BR" sz="2400" dirty="0">
                <a:solidFill>
                  <a:schemeClr val="accent6">
                    <a:lumMod val="50000"/>
                  </a:schemeClr>
                </a:solidFill>
              </a:rPr>
              <a:t>. </a:t>
            </a:r>
          </a:p>
          <a:p>
            <a:endParaRPr lang="pt-BR" sz="2400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pt-BR" sz="2400" b="1" dirty="0">
                <a:solidFill>
                  <a:schemeClr val="accent6">
                    <a:lumMod val="50000"/>
                  </a:schemeClr>
                </a:solidFill>
              </a:rPr>
              <a:t>Dia 22/05</a:t>
            </a:r>
            <a:r>
              <a:rPr lang="pt-BR" sz="2400" dirty="0">
                <a:solidFill>
                  <a:schemeClr val="accent6">
                    <a:lumMod val="50000"/>
                  </a:schemeClr>
                </a:solidFill>
              </a:rPr>
              <a:t>: Reunião dos reitores federais do RS com o Presidente da Câmara de Deputados Federais e com Presidente do Senado. Liberação de 1,5 bilhões do orçamento bloqueado do MEC.</a:t>
            </a:r>
          </a:p>
          <a:p>
            <a:endParaRPr lang="pt-BR" sz="2400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pt-BR" sz="2400" b="1" dirty="0">
                <a:solidFill>
                  <a:schemeClr val="accent6">
                    <a:lumMod val="50000"/>
                  </a:schemeClr>
                </a:solidFill>
              </a:rPr>
              <a:t>Dia 30/05</a:t>
            </a:r>
            <a:r>
              <a:rPr lang="pt-BR" sz="2400" dirty="0">
                <a:solidFill>
                  <a:schemeClr val="accent6">
                    <a:lumMod val="50000"/>
                  </a:schemeClr>
                </a:solidFill>
              </a:rPr>
              <a:t>: Segunda Mobilização nacional em defesa da Educação  </a:t>
            </a:r>
          </a:p>
        </p:txBody>
      </p:sp>
      <p:sp>
        <p:nvSpPr>
          <p:cNvPr id="11" name="Retângulo 10"/>
          <p:cNvSpPr/>
          <p:nvPr/>
        </p:nvSpPr>
        <p:spPr>
          <a:xfrm>
            <a:off x="0" y="1"/>
            <a:ext cx="12192000" cy="1635852"/>
          </a:xfrm>
          <a:prstGeom prst="rect">
            <a:avLst/>
          </a:prstGeom>
          <a:solidFill>
            <a:srgbClr val="347C36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347C36"/>
              </a:solidFill>
            </a:endParaRPr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24516">
            <a:off x="9760269" y="-383629"/>
            <a:ext cx="2787461" cy="3758848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073" y="515923"/>
            <a:ext cx="1806057" cy="604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85255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>
          <a:xfrm>
            <a:off x="812073" y="6356350"/>
            <a:ext cx="4114800" cy="365125"/>
          </a:xfrm>
        </p:spPr>
        <p:txBody>
          <a:bodyPr/>
          <a:lstStyle/>
          <a:p>
            <a:pPr algn="l"/>
            <a:r>
              <a:rPr lang="pt-BR" dirty="0">
                <a:solidFill>
                  <a:srgbClr val="8DC641"/>
                </a:solidFill>
              </a:rPr>
              <a:t>Instituto Federal Sul-rio-grandense</a:t>
            </a:r>
            <a:endParaRPr lang="en-US" dirty="0">
              <a:solidFill>
                <a:srgbClr val="8DC641"/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13</a:t>
            </a:fld>
            <a:endParaRPr lang="en-US" dirty="0"/>
          </a:p>
        </p:txBody>
      </p:sp>
      <p:pic>
        <p:nvPicPr>
          <p:cNvPr id="16" name="Imagem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0201" y="5503818"/>
            <a:ext cx="732032" cy="1362888"/>
          </a:xfrm>
          <a:prstGeom prst="rect">
            <a:avLst/>
          </a:prstGeom>
        </p:spPr>
      </p:pic>
      <p:sp>
        <p:nvSpPr>
          <p:cNvPr id="9" name="Retângulo 8"/>
          <p:cNvSpPr/>
          <p:nvPr/>
        </p:nvSpPr>
        <p:spPr>
          <a:xfrm>
            <a:off x="306129" y="1647369"/>
            <a:ext cx="9494271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pt-BR" sz="2400" b="1" dirty="0">
                <a:solidFill>
                  <a:schemeClr val="accent6">
                    <a:lumMod val="50000"/>
                  </a:schemeClr>
                </a:solidFill>
              </a:rPr>
              <a:t>Dia 7/6: </a:t>
            </a:r>
            <a:r>
              <a:rPr lang="pt-BR" sz="2400" dirty="0">
                <a:solidFill>
                  <a:schemeClr val="accent6">
                    <a:lumMod val="50000"/>
                  </a:schemeClr>
                </a:solidFill>
              </a:rPr>
              <a:t>Reunião com a Procuradoria Regional Federal da 4ª Região - Ministério Público Federal - em Porto Alegre com os reitores dos Institutos e Universidades Federais dos estados da região sul, para preparar ação jurídica contra os bloqueios. Ajuizadas ações civil públicas contra os Decretos 9725 (extinção de cargos), 9794 (nomeações) e 9756 (Portal Único).</a:t>
            </a:r>
          </a:p>
          <a:p>
            <a:endParaRPr lang="pt-BR" sz="2400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pt-BR" sz="2400" b="1" dirty="0">
                <a:solidFill>
                  <a:schemeClr val="accent6">
                    <a:lumMod val="50000"/>
                  </a:schemeClr>
                </a:solidFill>
              </a:rPr>
              <a:t>Dia 11/06: </a:t>
            </a:r>
            <a:r>
              <a:rPr lang="pt-BR" sz="2400" dirty="0">
                <a:solidFill>
                  <a:schemeClr val="accent6">
                    <a:lumMod val="50000"/>
                  </a:schemeClr>
                </a:solidFill>
              </a:rPr>
              <a:t>Audiência Pública na Câmara dos Deputados sobre o Contingenciamento na Rede Federal – Comissão Especial</a:t>
            </a:r>
          </a:p>
          <a:p>
            <a:endParaRPr lang="pt-BR" sz="2400" b="1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pt-BR" sz="2400" b="1" dirty="0">
                <a:solidFill>
                  <a:schemeClr val="accent6">
                    <a:lumMod val="50000"/>
                  </a:schemeClr>
                </a:solidFill>
              </a:rPr>
              <a:t>Dia 12/06: </a:t>
            </a:r>
            <a:r>
              <a:rPr lang="pt-BR" sz="2400" dirty="0">
                <a:solidFill>
                  <a:schemeClr val="accent6">
                    <a:lumMod val="50000"/>
                  </a:schemeClr>
                </a:solidFill>
              </a:rPr>
              <a:t>Nova Reunião com o Secretário da SETEC com o pleno do CONIF</a:t>
            </a:r>
          </a:p>
        </p:txBody>
      </p:sp>
      <p:sp>
        <p:nvSpPr>
          <p:cNvPr id="11" name="Retângulo 10"/>
          <p:cNvSpPr/>
          <p:nvPr/>
        </p:nvSpPr>
        <p:spPr>
          <a:xfrm>
            <a:off x="0" y="1"/>
            <a:ext cx="12192000" cy="1635852"/>
          </a:xfrm>
          <a:prstGeom prst="rect">
            <a:avLst/>
          </a:prstGeom>
          <a:solidFill>
            <a:srgbClr val="347C36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347C36"/>
              </a:solidFill>
            </a:endParaRPr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24516">
            <a:off x="9760269" y="-383629"/>
            <a:ext cx="2787461" cy="3758848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073" y="515923"/>
            <a:ext cx="1806057" cy="604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8637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>
          <a:xfrm>
            <a:off x="812073" y="6356350"/>
            <a:ext cx="4114800" cy="365125"/>
          </a:xfrm>
        </p:spPr>
        <p:txBody>
          <a:bodyPr/>
          <a:lstStyle/>
          <a:p>
            <a:pPr algn="l"/>
            <a:r>
              <a:rPr lang="pt-BR" dirty="0">
                <a:solidFill>
                  <a:srgbClr val="8DC641"/>
                </a:solidFill>
              </a:rPr>
              <a:t>Instituto Federal Sul-rio-grandense</a:t>
            </a:r>
            <a:endParaRPr lang="en-US" dirty="0">
              <a:solidFill>
                <a:srgbClr val="8DC641"/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14</a:t>
            </a:fld>
            <a:endParaRPr lang="en-US" dirty="0"/>
          </a:p>
        </p:txBody>
      </p:sp>
      <p:pic>
        <p:nvPicPr>
          <p:cNvPr id="16" name="Imagem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0201" y="5503818"/>
            <a:ext cx="732032" cy="1362888"/>
          </a:xfrm>
          <a:prstGeom prst="rect">
            <a:avLst/>
          </a:prstGeom>
        </p:spPr>
      </p:pic>
      <p:sp>
        <p:nvSpPr>
          <p:cNvPr id="9" name="Retângulo 8"/>
          <p:cNvSpPr/>
          <p:nvPr/>
        </p:nvSpPr>
        <p:spPr>
          <a:xfrm>
            <a:off x="306129" y="2062007"/>
            <a:ext cx="9494271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>
                <a:solidFill>
                  <a:schemeClr val="accent6">
                    <a:lumMod val="50000"/>
                  </a:schemeClr>
                </a:solidFill>
              </a:rPr>
              <a:t>Dia 14/06: </a:t>
            </a:r>
            <a:r>
              <a:rPr lang="pt-BR" sz="2400" dirty="0">
                <a:solidFill>
                  <a:schemeClr val="accent6">
                    <a:lumMod val="50000"/>
                  </a:schemeClr>
                </a:solidFill>
              </a:rPr>
              <a:t>Nova mobilização nacional. </a:t>
            </a:r>
          </a:p>
          <a:p>
            <a:endParaRPr lang="pt-BR" sz="2400" b="1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pt-BR" sz="2400" b="1" dirty="0">
                <a:solidFill>
                  <a:schemeClr val="accent6">
                    <a:lumMod val="50000"/>
                  </a:schemeClr>
                </a:solidFill>
              </a:rPr>
              <a:t>Dia 26/6: </a:t>
            </a:r>
            <a:r>
              <a:rPr lang="pt-BR" sz="2400" dirty="0">
                <a:solidFill>
                  <a:schemeClr val="accent6">
                    <a:lumMod val="50000"/>
                  </a:schemeClr>
                </a:solidFill>
              </a:rPr>
              <a:t>Reunião do Fórum de Gestão de Pessoas com representantes do Ministério da Economia e Educação. Entre outros temas da área, foram discutidos Decreto 9725 e 9794.</a:t>
            </a:r>
          </a:p>
          <a:p>
            <a:endParaRPr lang="pt-BR" sz="2400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pt-BR" sz="2400" b="1" dirty="0">
                <a:solidFill>
                  <a:schemeClr val="accent6">
                    <a:lumMod val="50000"/>
                  </a:schemeClr>
                </a:solidFill>
              </a:rPr>
              <a:t>Dia 04/07: </a:t>
            </a:r>
            <a:r>
              <a:rPr lang="pt-BR" sz="2400" dirty="0">
                <a:solidFill>
                  <a:schemeClr val="accent6">
                    <a:lumMod val="50000"/>
                  </a:schemeClr>
                </a:solidFill>
              </a:rPr>
              <a:t>Reunião do CONIF com a SETEC.</a:t>
            </a:r>
          </a:p>
          <a:p>
            <a:endParaRPr lang="pt-BR" sz="2400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pt-BR" sz="2400" b="1" dirty="0">
                <a:solidFill>
                  <a:schemeClr val="accent6">
                    <a:lumMod val="50000"/>
                  </a:schemeClr>
                </a:solidFill>
              </a:rPr>
              <a:t>Dia 16/07: </a:t>
            </a:r>
            <a:r>
              <a:rPr lang="pt-BR" sz="2400" dirty="0">
                <a:solidFill>
                  <a:schemeClr val="accent6">
                    <a:lumMod val="50000"/>
                  </a:schemeClr>
                </a:solidFill>
              </a:rPr>
              <a:t>Reunião com o MEC dentro da apresentação do FUTURE-SE, cobrando mais uma vez a situação dos bloqueios.</a:t>
            </a:r>
          </a:p>
          <a:p>
            <a:endParaRPr lang="pt-BR" sz="2400" dirty="0">
              <a:solidFill>
                <a:schemeClr val="accent6">
                  <a:lumMod val="50000"/>
                </a:schemeClr>
              </a:solidFill>
            </a:endParaRPr>
          </a:p>
          <a:p>
            <a:endParaRPr lang="pt-BR" sz="2400" dirty="0">
              <a:solidFill>
                <a:schemeClr val="accent6">
                  <a:lumMod val="50000"/>
                </a:schemeClr>
              </a:solidFill>
            </a:endParaRPr>
          </a:p>
          <a:p>
            <a:endParaRPr lang="pt-BR" sz="24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0" y="1"/>
            <a:ext cx="12192000" cy="1635852"/>
          </a:xfrm>
          <a:prstGeom prst="rect">
            <a:avLst/>
          </a:prstGeom>
          <a:solidFill>
            <a:srgbClr val="347C36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347C36"/>
              </a:solidFill>
            </a:endParaRPr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24516">
            <a:off x="9760269" y="-383629"/>
            <a:ext cx="2787461" cy="3758848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073" y="515923"/>
            <a:ext cx="1806057" cy="604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65295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>
          <a:xfrm>
            <a:off x="812073" y="6356350"/>
            <a:ext cx="4114800" cy="365125"/>
          </a:xfrm>
        </p:spPr>
        <p:txBody>
          <a:bodyPr/>
          <a:lstStyle/>
          <a:p>
            <a:pPr algn="l"/>
            <a:r>
              <a:rPr lang="pt-BR" dirty="0">
                <a:solidFill>
                  <a:srgbClr val="8DC641"/>
                </a:solidFill>
              </a:rPr>
              <a:t>Instituto Federal Sul-rio-grandense</a:t>
            </a:r>
            <a:endParaRPr lang="en-US" dirty="0">
              <a:solidFill>
                <a:srgbClr val="8DC641"/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15</a:t>
            </a:fld>
            <a:endParaRPr lang="en-US" dirty="0"/>
          </a:p>
        </p:txBody>
      </p:sp>
      <p:pic>
        <p:nvPicPr>
          <p:cNvPr id="16" name="Imagem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0201" y="5503818"/>
            <a:ext cx="732032" cy="1362888"/>
          </a:xfrm>
          <a:prstGeom prst="rect">
            <a:avLst/>
          </a:prstGeom>
        </p:spPr>
      </p:pic>
      <p:sp>
        <p:nvSpPr>
          <p:cNvPr id="9" name="Retângulo 8"/>
          <p:cNvSpPr/>
          <p:nvPr/>
        </p:nvSpPr>
        <p:spPr>
          <a:xfrm>
            <a:off x="306129" y="2062007"/>
            <a:ext cx="9494271" cy="34470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altLang="pt-BR" sz="3200" b="1" dirty="0">
                <a:solidFill>
                  <a:schemeClr val="accent6">
                    <a:lumMod val="50000"/>
                  </a:schemeClr>
                </a:solidFill>
                <a:latin typeface="Trebuchet MS" panose="020B0603020202020204" pitchFamily="34" charset="0"/>
              </a:rPr>
              <a:t>PRÓXIMAS AÇÕES</a:t>
            </a:r>
          </a:p>
          <a:p>
            <a:endParaRPr lang="pt-BR" dirty="0">
              <a:solidFill>
                <a:schemeClr val="accent6">
                  <a:lumMod val="50000"/>
                </a:schemeClr>
              </a:solidFill>
            </a:endParaRPr>
          </a:p>
          <a:p>
            <a:pPr marL="342900" indent="-342900">
              <a:buFontTx/>
              <a:buChar char="-"/>
            </a:pPr>
            <a:r>
              <a:rPr lang="pt-BR" sz="2400" dirty="0">
                <a:solidFill>
                  <a:schemeClr val="accent6">
                    <a:lumMod val="50000"/>
                  </a:schemeClr>
                </a:solidFill>
              </a:rPr>
              <a:t>Iremos levar ao MEC um ofício com todas as necessidades de orçamento previsto para agosto e setembro, solicitando liberação imediata, para não ocorrer nenhum risco de deixarmos de empenhar nenhuma das nossas necessidades.</a:t>
            </a:r>
          </a:p>
          <a:p>
            <a:pPr marL="342900" indent="-342900">
              <a:buFontTx/>
              <a:buChar char="-"/>
            </a:pPr>
            <a:endParaRPr lang="pt-BR" sz="2400" dirty="0">
              <a:solidFill>
                <a:schemeClr val="accent6">
                  <a:lumMod val="50000"/>
                </a:schemeClr>
              </a:solidFill>
            </a:endParaRPr>
          </a:p>
          <a:p>
            <a:pPr marL="342900" indent="-342900">
              <a:buFontTx/>
              <a:buChar char="-"/>
            </a:pPr>
            <a:r>
              <a:rPr lang="pt-BR" sz="2400" dirty="0">
                <a:solidFill>
                  <a:schemeClr val="accent6">
                    <a:lumMod val="50000"/>
                  </a:schemeClr>
                </a:solidFill>
              </a:rPr>
              <a:t>Continuar a cobrar do MEC a situação dos bloqueios e o reflexo nefasto no planejamento e ações de nossas instituições.</a:t>
            </a:r>
          </a:p>
        </p:txBody>
      </p:sp>
      <p:sp>
        <p:nvSpPr>
          <p:cNvPr id="11" name="Retângulo 10"/>
          <p:cNvSpPr/>
          <p:nvPr/>
        </p:nvSpPr>
        <p:spPr>
          <a:xfrm>
            <a:off x="0" y="1"/>
            <a:ext cx="12192000" cy="1635852"/>
          </a:xfrm>
          <a:prstGeom prst="rect">
            <a:avLst/>
          </a:prstGeom>
          <a:solidFill>
            <a:srgbClr val="347C36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347C36"/>
              </a:solidFill>
            </a:endParaRPr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24516">
            <a:off x="9760269" y="-383629"/>
            <a:ext cx="2787461" cy="3758848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073" y="515923"/>
            <a:ext cx="1806057" cy="604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169055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>
          <a:xfrm>
            <a:off x="812073" y="6356350"/>
            <a:ext cx="4114800" cy="365125"/>
          </a:xfrm>
        </p:spPr>
        <p:txBody>
          <a:bodyPr/>
          <a:lstStyle/>
          <a:p>
            <a:pPr algn="l"/>
            <a:r>
              <a:rPr lang="pt-BR" dirty="0">
                <a:solidFill>
                  <a:srgbClr val="8DC641"/>
                </a:solidFill>
              </a:rPr>
              <a:t>Instituto Federal Sul-rio-grandense</a:t>
            </a:r>
            <a:endParaRPr lang="en-US" dirty="0">
              <a:solidFill>
                <a:srgbClr val="8DC641"/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16</a:t>
            </a:fld>
            <a:endParaRPr lang="en-US" dirty="0"/>
          </a:p>
        </p:txBody>
      </p:sp>
      <p:pic>
        <p:nvPicPr>
          <p:cNvPr id="16" name="Imagem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0201" y="5503818"/>
            <a:ext cx="732032" cy="1362888"/>
          </a:xfrm>
          <a:prstGeom prst="rect">
            <a:avLst/>
          </a:prstGeom>
        </p:spPr>
      </p:pic>
      <p:sp>
        <p:nvSpPr>
          <p:cNvPr id="11" name="Retângulo 10"/>
          <p:cNvSpPr/>
          <p:nvPr/>
        </p:nvSpPr>
        <p:spPr>
          <a:xfrm>
            <a:off x="0" y="1"/>
            <a:ext cx="12192000" cy="1635852"/>
          </a:xfrm>
          <a:prstGeom prst="rect">
            <a:avLst/>
          </a:prstGeom>
          <a:solidFill>
            <a:srgbClr val="347C36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347C36"/>
              </a:solidFill>
            </a:endParaRPr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24516">
            <a:off x="9760269" y="-383629"/>
            <a:ext cx="2787461" cy="3758848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073" y="515923"/>
            <a:ext cx="1806057" cy="60400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306" y="1783903"/>
            <a:ext cx="9591689" cy="4427216"/>
          </a:xfrm>
          <a:prstGeom prst="rect">
            <a:avLst/>
          </a:prstGeom>
          <a:solidFill>
            <a:schemeClr val="bg2"/>
          </a:solidFill>
        </p:spPr>
      </p:pic>
    </p:spTree>
    <p:extLst>
      <p:ext uri="{BB962C8B-B14F-4D97-AF65-F5344CB8AC3E}">
        <p14:creationId xmlns:p14="http://schemas.microsoft.com/office/powerpoint/2010/main" val="359165532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>
          <a:xfrm>
            <a:off x="812073" y="6356350"/>
            <a:ext cx="4114800" cy="365125"/>
          </a:xfrm>
        </p:spPr>
        <p:txBody>
          <a:bodyPr/>
          <a:lstStyle/>
          <a:p>
            <a:pPr algn="l"/>
            <a:r>
              <a:rPr lang="pt-BR" dirty="0">
                <a:solidFill>
                  <a:srgbClr val="8DC641"/>
                </a:solidFill>
              </a:rPr>
              <a:t>Instituto Federal Sul-rio-grandense</a:t>
            </a:r>
            <a:endParaRPr lang="en-US" dirty="0">
              <a:solidFill>
                <a:srgbClr val="8DC641"/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17</a:t>
            </a:fld>
            <a:endParaRPr lang="en-US" dirty="0"/>
          </a:p>
        </p:txBody>
      </p:sp>
      <p:pic>
        <p:nvPicPr>
          <p:cNvPr id="16" name="Imagem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0201" y="5503818"/>
            <a:ext cx="732032" cy="1362888"/>
          </a:xfrm>
          <a:prstGeom prst="rect">
            <a:avLst/>
          </a:prstGeom>
        </p:spPr>
      </p:pic>
      <p:sp>
        <p:nvSpPr>
          <p:cNvPr id="9" name="Retângulo 8"/>
          <p:cNvSpPr/>
          <p:nvPr/>
        </p:nvSpPr>
        <p:spPr>
          <a:xfrm>
            <a:off x="267287" y="3185471"/>
            <a:ext cx="1099074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altLang="pt-BR" sz="3200" b="1" dirty="0">
                <a:solidFill>
                  <a:schemeClr val="accent6">
                    <a:lumMod val="50000"/>
                  </a:schemeClr>
                </a:solidFill>
                <a:latin typeface="Trebuchet MS" panose="020B0603020202020204" pitchFamily="34" charset="0"/>
              </a:rPr>
              <a:t>RAP </a:t>
            </a:r>
            <a:r>
              <a:rPr lang="pt-BR" altLang="pt-BR" sz="3200" i="1" dirty="0">
                <a:solidFill>
                  <a:schemeClr val="accent6">
                    <a:lumMod val="50000"/>
                  </a:schemeClr>
                </a:solidFill>
                <a:latin typeface="Trebuchet MS" panose="020B0603020202020204" pitchFamily="34" charset="0"/>
              </a:rPr>
              <a:t>(Relação aluno-professor)</a:t>
            </a:r>
            <a:r>
              <a:rPr lang="pt-BR" altLang="pt-BR" sz="3200" b="1" dirty="0">
                <a:solidFill>
                  <a:schemeClr val="accent6">
                    <a:lumMod val="50000"/>
                  </a:schemeClr>
                </a:solidFill>
                <a:latin typeface="Trebuchet MS" panose="020B0603020202020204" pitchFamily="34" charset="0"/>
              </a:rPr>
              <a:t>: 25,4</a:t>
            </a:r>
          </a:p>
          <a:p>
            <a:endParaRPr lang="pt-BR" altLang="pt-BR" sz="3200" b="1" dirty="0">
              <a:solidFill>
                <a:schemeClr val="accent6">
                  <a:lumMod val="50000"/>
                </a:schemeClr>
              </a:solidFill>
              <a:latin typeface="Trebuchet MS" panose="020B0603020202020204" pitchFamily="34" charset="0"/>
            </a:endParaRPr>
          </a:p>
          <a:p>
            <a:r>
              <a:rPr lang="pt-BR" altLang="pt-BR" sz="3200" b="1" dirty="0">
                <a:solidFill>
                  <a:schemeClr val="accent6">
                    <a:lumMod val="50000"/>
                  </a:schemeClr>
                </a:solidFill>
                <a:latin typeface="Trebuchet MS" panose="020B0603020202020204" pitchFamily="34" charset="0"/>
              </a:rPr>
              <a:t>Gasto corrente por aluno </a:t>
            </a:r>
            <a:r>
              <a:rPr lang="pt-BR" altLang="pt-BR" sz="3200" i="1" dirty="0">
                <a:solidFill>
                  <a:schemeClr val="accent6">
                    <a:lumMod val="50000"/>
                  </a:schemeClr>
                </a:solidFill>
                <a:latin typeface="Trebuchet MS" panose="020B0603020202020204" pitchFamily="34" charset="0"/>
              </a:rPr>
              <a:t>(Rede Federal)</a:t>
            </a:r>
            <a:r>
              <a:rPr lang="pt-BR" altLang="pt-BR" sz="3200" b="1" dirty="0">
                <a:solidFill>
                  <a:schemeClr val="accent6">
                    <a:lumMod val="50000"/>
                  </a:schemeClr>
                </a:solidFill>
                <a:latin typeface="Trebuchet MS" panose="020B0603020202020204" pitchFamily="34" charset="0"/>
              </a:rPr>
              <a:t>: 15.725,66</a:t>
            </a:r>
          </a:p>
          <a:p>
            <a:endParaRPr lang="pt-BR" altLang="pt-BR" sz="3200" b="1" dirty="0">
              <a:solidFill>
                <a:schemeClr val="accent6">
                  <a:lumMod val="50000"/>
                </a:schemeClr>
              </a:solidFill>
              <a:latin typeface="Trebuchet MS" panose="020B0603020202020204" pitchFamily="34" charset="0"/>
            </a:endParaRPr>
          </a:p>
          <a:p>
            <a:r>
              <a:rPr lang="pt-BR" altLang="pt-BR" sz="3200" b="1" dirty="0">
                <a:solidFill>
                  <a:schemeClr val="accent6">
                    <a:lumMod val="50000"/>
                  </a:schemeClr>
                </a:solidFill>
                <a:latin typeface="Trebuchet MS" panose="020B0603020202020204" pitchFamily="34" charset="0"/>
              </a:rPr>
              <a:t>Gasto corrente por aluno </a:t>
            </a:r>
            <a:r>
              <a:rPr lang="pt-BR" altLang="pt-BR" sz="3200" i="1" dirty="0">
                <a:solidFill>
                  <a:schemeClr val="accent6">
                    <a:lumMod val="50000"/>
                  </a:schemeClr>
                </a:solidFill>
                <a:latin typeface="Trebuchet MS" panose="020B0603020202020204" pitchFamily="34" charset="0"/>
              </a:rPr>
              <a:t>(</a:t>
            </a:r>
            <a:r>
              <a:rPr lang="pt-BR" altLang="pt-BR" sz="3200" i="1" dirty="0" err="1">
                <a:solidFill>
                  <a:schemeClr val="accent6">
                    <a:lumMod val="50000"/>
                  </a:schemeClr>
                </a:solidFill>
                <a:latin typeface="Trebuchet MS" panose="020B0603020202020204" pitchFamily="34" charset="0"/>
              </a:rPr>
              <a:t>IFSul</a:t>
            </a:r>
            <a:r>
              <a:rPr lang="pt-BR" altLang="pt-BR" sz="3200" i="1" dirty="0">
                <a:solidFill>
                  <a:schemeClr val="accent6">
                    <a:lumMod val="50000"/>
                  </a:schemeClr>
                </a:solidFill>
                <a:latin typeface="Trebuchet MS" panose="020B0603020202020204" pitchFamily="34" charset="0"/>
              </a:rPr>
              <a:t>)</a:t>
            </a:r>
            <a:r>
              <a:rPr lang="pt-BR" altLang="pt-BR" sz="3200" dirty="0">
                <a:solidFill>
                  <a:schemeClr val="accent6">
                    <a:lumMod val="50000"/>
                  </a:schemeClr>
                </a:solidFill>
                <a:latin typeface="Trebuchet MS" panose="020B0603020202020204" pitchFamily="34" charset="0"/>
              </a:rPr>
              <a:t>:</a:t>
            </a:r>
            <a:r>
              <a:rPr lang="pt-BR" altLang="pt-BR" sz="3200" i="1" dirty="0">
                <a:solidFill>
                  <a:schemeClr val="accent6">
                    <a:lumMod val="50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pt-BR" altLang="pt-BR" sz="3200" b="1" dirty="0">
                <a:solidFill>
                  <a:schemeClr val="accent6">
                    <a:lumMod val="50000"/>
                  </a:schemeClr>
                </a:solidFill>
                <a:latin typeface="Trebuchet MS" panose="020B0603020202020204" pitchFamily="34" charset="0"/>
              </a:rPr>
              <a:t>15.289,76</a:t>
            </a:r>
          </a:p>
        </p:txBody>
      </p:sp>
      <p:sp>
        <p:nvSpPr>
          <p:cNvPr id="11" name="Retângulo 10"/>
          <p:cNvSpPr/>
          <p:nvPr/>
        </p:nvSpPr>
        <p:spPr>
          <a:xfrm>
            <a:off x="0" y="1"/>
            <a:ext cx="12192000" cy="1635852"/>
          </a:xfrm>
          <a:prstGeom prst="rect">
            <a:avLst/>
          </a:prstGeom>
          <a:solidFill>
            <a:srgbClr val="347C36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347C36"/>
              </a:solidFill>
            </a:endParaRPr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24516">
            <a:off x="9760269" y="-383629"/>
            <a:ext cx="2787461" cy="3758848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073" y="515923"/>
            <a:ext cx="1806057" cy="604007"/>
          </a:xfrm>
          <a:prstGeom prst="rect">
            <a:avLst/>
          </a:prstGeom>
        </p:spPr>
      </p:pic>
      <p:sp>
        <p:nvSpPr>
          <p:cNvPr id="10" name="Retângulo 9"/>
          <p:cNvSpPr/>
          <p:nvPr/>
        </p:nvSpPr>
        <p:spPr>
          <a:xfrm>
            <a:off x="267287" y="2056719"/>
            <a:ext cx="1099074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altLang="pt-BR" sz="4000" b="1" dirty="0">
                <a:solidFill>
                  <a:schemeClr val="accent6">
                    <a:lumMod val="50000"/>
                  </a:schemeClr>
                </a:solidFill>
                <a:latin typeface="Trebuchet MS" panose="020B0603020202020204" pitchFamily="34" charset="0"/>
              </a:rPr>
              <a:t>DADOS IMPORTANTES</a:t>
            </a:r>
          </a:p>
        </p:txBody>
      </p:sp>
    </p:spTree>
    <p:extLst>
      <p:ext uri="{BB962C8B-B14F-4D97-AF65-F5344CB8AC3E}">
        <p14:creationId xmlns:p14="http://schemas.microsoft.com/office/powerpoint/2010/main" val="106594887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>
          <a:xfrm>
            <a:off x="812073" y="6356350"/>
            <a:ext cx="4114800" cy="365125"/>
          </a:xfrm>
        </p:spPr>
        <p:txBody>
          <a:bodyPr/>
          <a:lstStyle/>
          <a:p>
            <a:pPr algn="l"/>
            <a:r>
              <a:rPr lang="pt-BR" dirty="0">
                <a:solidFill>
                  <a:srgbClr val="8DC641"/>
                </a:solidFill>
              </a:rPr>
              <a:t>Instituto Federal Sul-rio-grandense</a:t>
            </a:r>
            <a:endParaRPr lang="en-US" dirty="0">
              <a:solidFill>
                <a:srgbClr val="8DC641"/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18</a:t>
            </a:fld>
            <a:endParaRPr lang="en-US" dirty="0"/>
          </a:p>
        </p:txBody>
      </p:sp>
      <p:pic>
        <p:nvPicPr>
          <p:cNvPr id="16" name="Imagem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0201" y="5503818"/>
            <a:ext cx="732032" cy="1362888"/>
          </a:xfrm>
          <a:prstGeom prst="rect">
            <a:avLst/>
          </a:prstGeom>
        </p:spPr>
      </p:pic>
      <p:sp>
        <p:nvSpPr>
          <p:cNvPr id="11" name="Retângulo 10"/>
          <p:cNvSpPr/>
          <p:nvPr/>
        </p:nvSpPr>
        <p:spPr>
          <a:xfrm>
            <a:off x="0" y="1"/>
            <a:ext cx="12192000" cy="1635852"/>
          </a:xfrm>
          <a:prstGeom prst="rect">
            <a:avLst/>
          </a:prstGeom>
          <a:solidFill>
            <a:srgbClr val="347C36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347C36"/>
              </a:solidFill>
            </a:endParaRPr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24516">
            <a:off x="9760269" y="-383629"/>
            <a:ext cx="2787461" cy="3758848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073" y="515923"/>
            <a:ext cx="1806057" cy="604007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237" y="1119605"/>
            <a:ext cx="10149421" cy="5331901"/>
          </a:xfrm>
          <a:prstGeom prst="rect">
            <a:avLst/>
          </a:prstGeom>
          <a:solidFill>
            <a:schemeClr val="bg2"/>
          </a:solidFill>
        </p:spPr>
      </p:pic>
    </p:spTree>
    <p:extLst>
      <p:ext uri="{BB962C8B-B14F-4D97-AF65-F5344CB8AC3E}">
        <p14:creationId xmlns:p14="http://schemas.microsoft.com/office/powerpoint/2010/main" val="98907065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>
          <a:xfrm>
            <a:off x="812073" y="6356350"/>
            <a:ext cx="4114800" cy="365125"/>
          </a:xfrm>
        </p:spPr>
        <p:txBody>
          <a:bodyPr/>
          <a:lstStyle/>
          <a:p>
            <a:pPr algn="l"/>
            <a:r>
              <a:rPr lang="pt-BR" dirty="0">
                <a:solidFill>
                  <a:srgbClr val="8DC641"/>
                </a:solidFill>
              </a:rPr>
              <a:t>Instituto Federal Sul-rio-grandense</a:t>
            </a:r>
            <a:endParaRPr lang="en-US" dirty="0">
              <a:solidFill>
                <a:srgbClr val="8DC641"/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19</a:t>
            </a:fld>
            <a:endParaRPr lang="en-US" dirty="0"/>
          </a:p>
        </p:txBody>
      </p:sp>
      <p:pic>
        <p:nvPicPr>
          <p:cNvPr id="16" name="Imagem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0201" y="5503818"/>
            <a:ext cx="732032" cy="1362888"/>
          </a:xfrm>
          <a:prstGeom prst="rect">
            <a:avLst/>
          </a:prstGeom>
        </p:spPr>
      </p:pic>
      <p:sp>
        <p:nvSpPr>
          <p:cNvPr id="11" name="Retângulo 10"/>
          <p:cNvSpPr/>
          <p:nvPr/>
        </p:nvSpPr>
        <p:spPr>
          <a:xfrm>
            <a:off x="0" y="1"/>
            <a:ext cx="12192000" cy="1635852"/>
          </a:xfrm>
          <a:prstGeom prst="rect">
            <a:avLst/>
          </a:prstGeom>
          <a:solidFill>
            <a:srgbClr val="347C36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347C36"/>
              </a:solidFill>
            </a:endParaRPr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24516">
            <a:off x="9760269" y="-383629"/>
            <a:ext cx="2787461" cy="3758848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073" y="515923"/>
            <a:ext cx="1806057" cy="604007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6637" y="1678294"/>
            <a:ext cx="9249383" cy="4269219"/>
          </a:xfrm>
          <a:prstGeom prst="rect">
            <a:avLst/>
          </a:prstGeom>
          <a:solidFill>
            <a:schemeClr val="bg2"/>
          </a:solidFill>
        </p:spPr>
      </p:pic>
    </p:spTree>
    <p:extLst>
      <p:ext uri="{BB962C8B-B14F-4D97-AF65-F5344CB8AC3E}">
        <p14:creationId xmlns:p14="http://schemas.microsoft.com/office/powerpoint/2010/main" val="221388923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>
          <a:xfrm>
            <a:off x="812073" y="6356350"/>
            <a:ext cx="4114800" cy="365125"/>
          </a:xfrm>
        </p:spPr>
        <p:txBody>
          <a:bodyPr/>
          <a:lstStyle/>
          <a:p>
            <a:pPr algn="l"/>
            <a:r>
              <a:rPr lang="pt-BR" dirty="0">
                <a:solidFill>
                  <a:srgbClr val="8DC641"/>
                </a:solidFill>
              </a:rPr>
              <a:t>Instituto Federal Sul-rio-grandense</a:t>
            </a:r>
            <a:endParaRPr lang="en-US" dirty="0">
              <a:solidFill>
                <a:srgbClr val="8DC641"/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20</a:t>
            </a:fld>
            <a:endParaRPr lang="en-US" dirty="0"/>
          </a:p>
        </p:txBody>
      </p:sp>
      <p:pic>
        <p:nvPicPr>
          <p:cNvPr id="16" name="Imagem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0201" y="5503818"/>
            <a:ext cx="732032" cy="1362888"/>
          </a:xfrm>
          <a:prstGeom prst="rect">
            <a:avLst/>
          </a:prstGeom>
        </p:spPr>
      </p:pic>
      <p:sp>
        <p:nvSpPr>
          <p:cNvPr id="9" name="Retângulo 8"/>
          <p:cNvSpPr/>
          <p:nvPr/>
        </p:nvSpPr>
        <p:spPr>
          <a:xfrm>
            <a:off x="469767" y="3213780"/>
            <a:ext cx="8925903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dirty="0">
                <a:solidFill>
                  <a:schemeClr val="accent6">
                    <a:lumMod val="50000"/>
                  </a:schemeClr>
                </a:solidFill>
              </a:rPr>
              <a:t>- Resultados de Estudantes de Cursos Integrados em eventos nacionais (Enem) e internacionais (Pisa)</a:t>
            </a:r>
          </a:p>
          <a:p>
            <a:endParaRPr lang="pt-BR" sz="2800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pt-BR" sz="2800" dirty="0">
                <a:solidFill>
                  <a:schemeClr val="accent6">
                    <a:lumMod val="50000"/>
                  </a:schemeClr>
                </a:solidFill>
              </a:rPr>
              <a:t>- Transformações de vida através da educação Profissional e Tecnológica</a:t>
            </a:r>
          </a:p>
        </p:txBody>
      </p:sp>
      <p:sp>
        <p:nvSpPr>
          <p:cNvPr id="11" name="Retângulo 10"/>
          <p:cNvSpPr/>
          <p:nvPr/>
        </p:nvSpPr>
        <p:spPr>
          <a:xfrm>
            <a:off x="0" y="1"/>
            <a:ext cx="12192000" cy="1635852"/>
          </a:xfrm>
          <a:prstGeom prst="rect">
            <a:avLst/>
          </a:prstGeom>
          <a:solidFill>
            <a:srgbClr val="347C36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347C36"/>
              </a:solidFill>
            </a:endParaRPr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24516">
            <a:off x="9760269" y="-383629"/>
            <a:ext cx="2787461" cy="3758848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073" y="515923"/>
            <a:ext cx="1806057" cy="604007"/>
          </a:xfrm>
          <a:prstGeom prst="rect">
            <a:avLst/>
          </a:prstGeom>
        </p:spPr>
      </p:pic>
      <p:sp>
        <p:nvSpPr>
          <p:cNvPr id="10" name="Retângulo 9"/>
          <p:cNvSpPr/>
          <p:nvPr/>
        </p:nvSpPr>
        <p:spPr>
          <a:xfrm>
            <a:off x="469767" y="2357204"/>
            <a:ext cx="106531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altLang="pt-BR" sz="3200" b="1" dirty="0">
                <a:solidFill>
                  <a:schemeClr val="accent6">
                    <a:lumMod val="50000"/>
                  </a:schemeClr>
                </a:solidFill>
                <a:latin typeface="Trebuchet MS" panose="020B0603020202020204" pitchFamily="34" charset="0"/>
              </a:rPr>
              <a:t>MAIS ALGUNS RESULTADOS DOS INTITUTOS</a:t>
            </a:r>
          </a:p>
        </p:txBody>
      </p:sp>
    </p:spTree>
    <p:extLst>
      <p:ext uri="{BB962C8B-B14F-4D97-AF65-F5344CB8AC3E}">
        <p14:creationId xmlns:p14="http://schemas.microsoft.com/office/powerpoint/2010/main" val="381395810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>
          <a:xfrm>
            <a:off x="812073" y="6356350"/>
            <a:ext cx="4114800" cy="365125"/>
          </a:xfrm>
        </p:spPr>
        <p:txBody>
          <a:bodyPr/>
          <a:lstStyle/>
          <a:p>
            <a:pPr algn="l"/>
            <a:r>
              <a:rPr lang="pt-BR" dirty="0">
                <a:solidFill>
                  <a:srgbClr val="8DC641"/>
                </a:solidFill>
              </a:rPr>
              <a:t>Instituto Federal Sul-rio-grandense</a:t>
            </a:r>
            <a:endParaRPr lang="en-US" dirty="0">
              <a:solidFill>
                <a:srgbClr val="8DC641"/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21</a:t>
            </a:fld>
            <a:endParaRPr lang="en-US" dirty="0"/>
          </a:p>
        </p:txBody>
      </p:sp>
      <p:pic>
        <p:nvPicPr>
          <p:cNvPr id="16" name="Imagem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0201" y="5503818"/>
            <a:ext cx="732032" cy="1362888"/>
          </a:xfrm>
          <a:prstGeom prst="rect">
            <a:avLst/>
          </a:prstGeom>
        </p:spPr>
      </p:pic>
      <p:sp>
        <p:nvSpPr>
          <p:cNvPr id="9" name="Retângulo 8"/>
          <p:cNvSpPr/>
          <p:nvPr/>
        </p:nvSpPr>
        <p:spPr>
          <a:xfrm>
            <a:off x="469767" y="3213780"/>
            <a:ext cx="8925903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dirty="0">
                <a:solidFill>
                  <a:schemeClr val="accent6">
                    <a:lumMod val="50000"/>
                  </a:schemeClr>
                </a:solidFill>
              </a:rPr>
              <a:t>- O governo está jogando com os bloqueios para </a:t>
            </a:r>
            <a:r>
              <a:rPr lang="pt-BR" sz="2800" b="1" dirty="0">
                <a:solidFill>
                  <a:schemeClr val="accent6">
                    <a:lumMod val="50000"/>
                  </a:schemeClr>
                </a:solidFill>
              </a:rPr>
              <a:t>aprovar a reforma previdenciária</a:t>
            </a:r>
            <a:r>
              <a:rPr lang="pt-BR" sz="2800" dirty="0">
                <a:solidFill>
                  <a:schemeClr val="accent6">
                    <a:lumMod val="50000"/>
                  </a:schemeClr>
                </a:solidFill>
              </a:rPr>
              <a:t> na forma original, usando para isto inclusive o toma-lá-da-cá, com o aceno de 10 milhões de emendas extras para cada deputado federal que declarar apoio.</a:t>
            </a:r>
          </a:p>
          <a:p>
            <a:endParaRPr lang="pt-BR" sz="2000" dirty="0">
              <a:solidFill>
                <a:srgbClr val="347C36"/>
              </a:solidFill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0" y="1"/>
            <a:ext cx="12192000" cy="1635852"/>
          </a:xfrm>
          <a:prstGeom prst="rect">
            <a:avLst/>
          </a:prstGeom>
          <a:solidFill>
            <a:srgbClr val="347C36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347C36"/>
              </a:solidFill>
            </a:endParaRPr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24516">
            <a:off x="9760269" y="-383629"/>
            <a:ext cx="2787461" cy="3758848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073" y="515923"/>
            <a:ext cx="1806057" cy="604007"/>
          </a:xfrm>
          <a:prstGeom prst="rect">
            <a:avLst/>
          </a:prstGeom>
        </p:spPr>
      </p:pic>
      <p:sp>
        <p:nvSpPr>
          <p:cNvPr id="10" name="Retângulo 9"/>
          <p:cNvSpPr/>
          <p:nvPr/>
        </p:nvSpPr>
        <p:spPr>
          <a:xfrm>
            <a:off x="469767" y="2357204"/>
            <a:ext cx="106531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altLang="pt-BR" sz="3200" b="1" dirty="0">
                <a:solidFill>
                  <a:schemeClr val="accent6">
                    <a:lumMod val="50000"/>
                  </a:schemeClr>
                </a:solidFill>
                <a:latin typeface="Trebuchet MS" panose="020B0603020202020204" pitchFamily="34" charset="0"/>
              </a:rPr>
              <a:t>ALGUMAS ANÁLISES</a:t>
            </a:r>
          </a:p>
        </p:txBody>
      </p:sp>
    </p:spTree>
    <p:extLst>
      <p:ext uri="{BB962C8B-B14F-4D97-AF65-F5344CB8AC3E}">
        <p14:creationId xmlns:p14="http://schemas.microsoft.com/office/powerpoint/2010/main" val="27455839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>
          <a:xfrm>
            <a:off x="812073" y="6356350"/>
            <a:ext cx="4114800" cy="365125"/>
          </a:xfrm>
        </p:spPr>
        <p:txBody>
          <a:bodyPr/>
          <a:lstStyle/>
          <a:p>
            <a:pPr algn="l"/>
            <a:r>
              <a:rPr lang="pt-BR" dirty="0">
                <a:solidFill>
                  <a:srgbClr val="8DC641"/>
                </a:solidFill>
              </a:rPr>
              <a:t>Instituto Federal Sul-rio-grandense</a:t>
            </a:r>
            <a:endParaRPr lang="en-US" dirty="0">
              <a:solidFill>
                <a:srgbClr val="8DC641"/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22</a:t>
            </a:fld>
            <a:endParaRPr lang="en-US" dirty="0"/>
          </a:p>
        </p:txBody>
      </p:sp>
      <p:pic>
        <p:nvPicPr>
          <p:cNvPr id="16" name="Imagem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0201" y="5503818"/>
            <a:ext cx="732032" cy="1362888"/>
          </a:xfrm>
          <a:prstGeom prst="rect">
            <a:avLst/>
          </a:prstGeom>
        </p:spPr>
      </p:pic>
      <p:sp>
        <p:nvSpPr>
          <p:cNvPr id="9" name="Retângulo 8"/>
          <p:cNvSpPr/>
          <p:nvPr/>
        </p:nvSpPr>
        <p:spPr>
          <a:xfrm>
            <a:off x="1206015" y="2320270"/>
            <a:ext cx="781015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dirty="0">
                <a:solidFill>
                  <a:schemeClr val="accent6">
                    <a:lumMod val="50000"/>
                  </a:schemeClr>
                </a:solidFill>
              </a:rPr>
              <a:t>- É preciso continuar a promover a </a:t>
            </a:r>
            <a:r>
              <a:rPr lang="pt-BR" sz="2800" b="1" dirty="0">
                <a:solidFill>
                  <a:schemeClr val="accent6">
                    <a:lumMod val="50000"/>
                  </a:schemeClr>
                </a:solidFill>
              </a:rPr>
              <a:t>opinião pública em nossa defesa</a:t>
            </a:r>
            <a:r>
              <a:rPr lang="pt-BR" sz="2800" dirty="0">
                <a:solidFill>
                  <a:schemeClr val="accent6">
                    <a:lumMod val="50000"/>
                  </a:schemeClr>
                </a:solidFill>
              </a:rPr>
              <a:t>. Precisamos continuar mostrando as comunidades onde estamos inseridos a importância do trabalho realizado dentro do nosso </a:t>
            </a:r>
            <a:r>
              <a:rPr lang="pt-BR" sz="2800" dirty="0" err="1">
                <a:solidFill>
                  <a:schemeClr val="accent6">
                    <a:lumMod val="50000"/>
                  </a:schemeClr>
                </a:solidFill>
              </a:rPr>
              <a:t>IFSul</a:t>
            </a:r>
            <a:r>
              <a:rPr lang="pt-BR" sz="2800" dirty="0">
                <a:solidFill>
                  <a:schemeClr val="accent6">
                    <a:lumMod val="50000"/>
                  </a:schemeClr>
                </a:solidFill>
              </a:rPr>
              <a:t>, por isto fica a sugestão de pensarmos em </a:t>
            </a:r>
            <a:r>
              <a:rPr lang="pt-BR" sz="2800" b="1" dirty="0">
                <a:solidFill>
                  <a:schemeClr val="accent6">
                    <a:lumMod val="50000"/>
                  </a:schemeClr>
                </a:solidFill>
              </a:rPr>
              <a:t>ações</a:t>
            </a:r>
            <a:r>
              <a:rPr lang="pt-BR" sz="2800" dirty="0">
                <a:solidFill>
                  <a:schemeClr val="accent6">
                    <a:lumMod val="50000"/>
                  </a:schemeClr>
                </a:solidFill>
              </a:rPr>
              <a:t> que mostrem isto, como nossos projetos de ensino, pesquisa e extensão, além do trabalho em sala de aula e laboratórios.</a:t>
            </a:r>
          </a:p>
          <a:p>
            <a:endParaRPr lang="pt-BR" sz="2800" dirty="0">
              <a:solidFill>
                <a:srgbClr val="347C36"/>
              </a:solidFill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0" y="1"/>
            <a:ext cx="12192000" cy="1635852"/>
          </a:xfrm>
          <a:prstGeom prst="rect">
            <a:avLst/>
          </a:prstGeom>
          <a:solidFill>
            <a:srgbClr val="347C36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347C36"/>
              </a:solidFill>
            </a:endParaRPr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24516">
            <a:off x="9760269" y="-383629"/>
            <a:ext cx="2787461" cy="3758848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073" y="515923"/>
            <a:ext cx="1806057" cy="604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355832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>
          <a:xfrm>
            <a:off x="812073" y="6356350"/>
            <a:ext cx="4114800" cy="365125"/>
          </a:xfrm>
        </p:spPr>
        <p:txBody>
          <a:bodyPr/>
          <a:lstStyle/>
          <a:p>
            <a:pPr algn="l"/>
            <a:r>
              <a:rPr lang="pt-BR" dirty="0">
                <a:solidFill>
                  <a:srgbClr val="8DC641"/>
                </a:solidFill>
              </a:rPr>
              <a:t>Instituto Federal Sul-rio-grandense</a:t>
            </a:r>
            <a:endParaRPr lang="en-US" dirty="0">
              <a:solidFill>
                <a:srgbClr val="8DC641"/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23</a:t>
            </a:fld>
            <a:endParaRPr lang="en-US" dirty="0"/>
          </a:p>
        </p:txBody>
      </p:sp>
      <p:pic>
        <p:nvPicPr>
          <p:cNvPr id="16" name="Imagem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0201" y="5503818"/>
            <a:ext cx="732032" cy="1362888"/>
          </a:xfrm>
          <a:prstGeom prst="rect">
            <a:avLst/>
          </a:prstGeom>
        </p:spPr>
      </p:pic>
      <p:sp>
        <p:nvSpPr>
          <p:cNvPr id="9" name="Retângulo 8"/>
          <p:cNvSpPr/>
          <p:nvPr/>
        </p:nvSpPr>
        <p:spPr>
          <a:xfrm>
            <a:off x="1012874" y="2450381"/>
            <a:ext cx="838279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dirty="0">
                <a:solidFill>
                  <a:schemeClr val="accent6">
                    <a:lumMod val="50000"/>
                  </a:schemeClr>
                </a:solidFill>
              </a:rPr>
              <a:t>- É preciso continuar </a:t>
            </a:r>
            <a:r>
              <a:rPr lang="pt-BR" sz="2800" b="1" dirty="0">
                <a:solidFill>
                  <a:schemeClr val="accent6">
                    <a:lumMod val="50000"/>
                  </a:schemeClr>
                </a:solidFill>
              </a:rPr>
              <a:t>cobrando nossos representantes políticos </a:t>
            </a:r>
            <a:r>
              <a:rPr lang="pt-BR" sz="2800" dirty="0">
                <a:solidFill>
                  <a:schemeClr val="accent6">
                    <a:lumMod val="50000"/>
                  </a:schemeClr>
                </a:solidFill>
              </a:rPr>
              <a:t>em todos os níveis (municipal, estadual e federal) para que nos defendam contra os bloqueios e ataques que estamos recebendo.</a:t>
            </a:r>
          </a:p>
          <a:p>
            <a:endParaRPr lang="pt-BR" sz="2800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pt-BR" sz="2800" dirty="0">
                <a:solidFill>
                  <a:schemeClr val="accent6">
                    <a:lumMod val="50000"/>
                  </a:schemeClr>
                </a:solidFill>
              </a:rPr>
              <a:t>- Fonte financiamento para Educação: Pagamento da Dívida Interna</a:t>
            </a:r>
          </a:p>
        </p:txBody>
      </p:sp>
      <p:sp>
        <p:nvSpPr>
          <p:cNvPr id="11" name="Retângulo 10"/>
          <p:cNvSpPr/>
          <p:nvPr/>
        </p:nvSpPr>
        <p:spPr>
          <a:xfrm>
            <a:off x="0" y="1"/>
            <a:ext cx="12192000" cy="1635852"/>
          </a:xfrm>
          <a:prstGeom prst="rect">
            <a:avLst/>
          </a:prstGeom>
          <a:solidFill>
            <a:srgbClr val="347C36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347C36"/>
              </a:solidFill>
            </a:endParaRPr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24516">
            <a:off x="9760269" y="-383629"/>
            <a:ext cx="2787461" cy="3758848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073" y="515923"/>
            <a:ext cx="1806057" cy="604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573867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>
          <a:xfrm>
            <a:off x="812073" y="6356350"/>
            <a:ext cx="4114800" cy="365125"/>
          </a:xfrm>
        </p:spPr>
        <p:txBody>
          <a:bodyPr/>
          <a:lstStyle/>
          <a:p>
            <a:pPr algn="l"/>
            <a:r>
              <a:rPr lang="pt-BR" dirty="0">
                <a:solidFill>
                  <a:srgbClr val="8DC641"/>
                </a:solidFill>
              </a:rPr>
              <a:t>Instituto Federal Sul-rio-grandense</a:t>
            </a:r>
            <a:endParaRPr lang="en-US" dirty="0">
              <a:solidFill>
                <a:srgbClr val="8DC641"/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24</a:t>
            </a:fld>
            <a:endParaRPr lang="en-US" dirty="0"/>
          </a:p>
        </p:txBody>
      </p:sp>
      <p:pic>
        <p:nvPicPr>
          <p:cNvPr id="16" name="Imagem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0201" y="5503818"/>
            <a:ext cx="732032" cy="1362888"/>
          </a:xfrm>
          <a:prstGeom prst="rect">
            <a:avLst/>
          </a:prstGeom>
        </p:spPr>
      </p:pic>
      <p:sp>
        <p:nvSpPr>
          <p:cNvPr id="11" name="Retângulo 10"/>
          <p:cNvSpPr/>
          <p:nvPr/>
        </p:nvSpPr>
        <p:spPr>
          <a:xfrm>
            <a:off x="0" y="1"/>
            <a:ext cx="12192000" cy="1635852"/>
          </a:xfrm>
          <a:prstGeom prst="rect">
            <a:avLst/>
          </a:prstGeom>
          <a:solidFill>
            <a:srgbClr val="347C36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347C36"/>
              </a:solidFill>
            </a:endParaRPr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24516">
            <a:off x="9760269" y="-383629"/>
            <a:ext cx="2787461" cy="3758848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073" y="515923"/>
            <a:ext cx="1806057" cy="604007"/>
          </a:xfrm>
          <a:prstGeom prst="rect">
            <a:avLst/>
          </a:prstGeom>
        </p:spPr>
      </p:pic>
      <p:pic>
        <p:nvPicPr>
          <p:cNvPr id="3" name="Imagem 2" descr="Uma imagem contendo texto, ao ar livre&#10;&#10;Descrição gerada automaticamente">
            <a:extLst>
              <a:ext uri="{FF2B5EF4-FFF2-40B4-BE49-F238E27FC236}">
                <a16:creationId xmlns:a16="http://schemas.microsoft.com/office/drawing/2014/main" id="{E63B71EA-46C3-4560-8408-93AA6D166EC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61846" y="-205154"/>
            <a:ext cx="6949440" cy="694944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F9E97D3-8DFC-425C-8E8C-D0279301E93E}"/>
              </a:ext>
            </a:extLst>
          </p:cNvPr>
          <p:cNvSpPr txBox="1"/>
          <p:nvPr/>
        </p:nvSpPr>
        <p:spPr>
          <a:xfrm>
            <a:off x="9730154" y="3712940"/>
            <a:ext cx="236024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Cartaz produzido pela estudante do </a:t>
            </a:r>
            <a:r>
              <a:rPr lang="pt-BR" dirty="0" err="1"/>
              <a:t>câmpus</a:t>
            </a:r>
            <a:r>
              <a:rPr lang="pt-BR" dirty="0"/>
              <a:t> Jaguarão do </a:t>
            </a:r>
            <a:r>
              <a:rPr lang="pt-BR" dirty="0" err="1"/>
              <a:t>IFSul</a:t>
            </a:r>
            <a:r>
              <a:rPr lang="pt-BR" dirty="0"/>
              <a:t>, Andressa Soares.</a:t>
            </a:r>
          </a:p>
        </p:txBody>
      </p:sp>
    </p:spTree>
    <p:extLst>
      <p:ext uri="{BB962C8B-B14F-4D97-AF65-F5344CB8AC3E}">
        <p14:creationId xmlns:p14="http://schemas.microsoft.com/office/powerpoint/2010/main" val="32782880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/>
          <p:cNvSpPr/>
          <p:nvPr/>
        </p:nvSpPr>
        <p:spPr>
          <a:xfrm>
            <a:off x="0" y="-58722"/>
            <a:ext cx="12192000" cy="6924960"/>
          </a:xfrm>
          <a:prstGeom prst="rect">
            <a:avLst/>
          </a:prstGeom>
          <a:solidFill>
            <a:srgbClr val="347C36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srgbClr val="347C36"/>
              </a:solidFill>
            </a:endParaRPr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7585" y="2906899"/>
            <a:ext cx="2475524" cy="827898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24516">
            <a:off x="10227396" y="-859348"/>
            <a:ext cx="5336721" cy="7196486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0201" y="5503818"/>
            <a:ext cx="732032" cy="1362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63960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Personalizada 2">
      <a:dk1>
        <a:srgbClr val="454F59"/>
      </a:dk1>
      <a:lt1>
        <a:sysClr val="window" lastClr="FFFFFF"/>
      </a:lt1>
      <a:dk2>
        <a:srgbClr val="6A7887"/>
      </a:dk2>
      <a:lt2>
        <a:srgbClr val="E7E6E6"/>
      </a:lt2>
      <a:accent1>
        <a:srgbClr val="1D9A78"/>
      </a:accent1>
      <a:accent2>
        <a:srgbClr val="7BC68E"/>
      </a:accent2>
      <a:accent3>
        <a:srgbClr val="3F3F3F"/>
      </a:accent3>
      <a:accent4>
        <a:srgbClr val="3F3F3F"/>
      </a:accent4>
      <a:accent5>
        <a:srgbClr val="595959"/>
      </a:accent5>
      <a:accent6>
        <a:srgbClr val="595959"/>
      </a:accent6>
      <a:hlink>
        <a:srgbClr val="595959"/>
      </a:hlink>
      <a:folHlink>
        <a:srgbClr val="595959"/>
      </a:folHlink>
    </a:clrScheme>
    <a:fontScheme name="Trebuchet MS">
      <a:majorFont>
        <a:latin typeface="Trebuchet MS" panose="020B0603020202020204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3696</TotalTime>
  <Words>1275</Words>
  <Application>Microsoft Office PowerPoint</Application>
  <PresentationFormat>Widescreen</PresentationFormat>
  <Paragraphs>199</Paragraphs>
  <Slides>25</Slides>
  <Notes>24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25</vt:i4>
      </vt:variant>
    </vt:vector>
  </HeadingPairs>
  <TitlesOfParts>
    <vt:vector size="29" baseType="lpstr">
      <vt:lpstr>Arial</vt:lpstr>
      <vt:lpstr>Calibri</vt:lpstr>
      <vt:lpstr>Trebuchet MS</vt:lpstr>
      <vt:lpstr>Office Theme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Cidadania e Diversidade na Rede Federal de EPT</dc:title>
  <dc:creator>Lisiane Correa Gomes Silveira</dc:creator>
  <cp:lastModifiedBy>Flávio Nunes</cp:lastModifiedBy>
  <cp:revision>126</cp:revision>
  <dcterms:created xsi:type="dcterms:W3CDTF">2015-05-22T17:18:56Z</dcterms:created>
  <dcterms:modified xsi:type="dcterms:W3CDTF">2019-07-24T00:40:41Z</dcterms:modified>
</cp:coreProperties>
</file>